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Lst>
  <p:sldSz cy="6858000" cx="12192000"/>
  <p:notesSz cx="6858000" cy="9144000"/>
  <p:embeddedFontLst>
    <p:embeddedFont>
      <p:font typeface="Roboto"/>
      <p:regular r:id="rId55"/>
      <p:bold r:id="rId56"/>
      <p:italic r:id="rId57"/>
      <p:boldItalic r:id="rId58"/>
    </p:embeddedFont>
    <p:embeddedFont>
      <p:font typeface="Lato"/>
      <p:regular r:id="rId59"/>
      <p:bold r:id="rId60"/>
      <p:italic r:id="rId61"/>
      <p:boldItalic r:id="rId62"/>
    </p:embeddedFont>
    <p:embeddedFont>
      <p:font typeface="Lora"/>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7" roundtripDataSignature="AMtx7mi9nS8+LTZVDMzaFsLfjq5tbtIRM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8BC5A95-1A2D-4A7E-95E2-04B1B036CF51}">
  <a:tblStyle styleId="{F8BC5A95-1A2D-4A7E-95E2-04B1B036CF51}"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Lato-boldItalic.fntdata"/><Relationship Id="rId61" Type="http://schemas.openxmlformats.org/officeDocument/2006/relationships/font" Target="fonts/Lato-italic.fntdata"/><Relationship Id="rId20" Type="http://schemas.openxmlformats.org/officeDocument/2006/relationships/slide" Target="slides/slide15.xml"/><Relationship Id="rId64" Type="http://schemas.openxmlformats.org/officeDocument/2006/relationships/font" Target="fonts/Lora-bold.fntdata"/><Relationship Id="rId63" Type="http://schemas.openxmlformats.org/officeDocument/2006/relationships/font" Target="fonts/Lora-regular.fntdata"/><Relationship Id="rId22" Type="http://schemas.openxmlformats.org/officeDocument/2006/relationships/slide" Target="slides/slide17.xml"/><Relationship Id="rId66" Type="http://schemas.openxmlformats.org/officeDocument/2006/relationships/font" Target="fonts/Lora-boldItalic.fntdata"/><Relationship Id="rId21" Type="http://schemas.openxmlformats.org/officeDocument/2006/relationships/slide" Target="slides/slide16.xml"/><Relationship Id="rId65" Type="http://schemas.openxmlformats.org/officeDocument/2006/relationships/font" Target="fonts/Lora-italic.fntdata"/><Relationship Id="rId24" Type="http://schemas.openxmlformats.org/officeDocument/2006/relationships/slide" Target="slides/slide19.xml"/><Relationship Id="rId23" Type="http://schemas.openxmlformats.org/officeDocument/2006/relationships/slide" Target="slides/slide18.xml"/><Relationship Id="rId67" Type="http://customschemas.google.com/relationships/presentationmetadata" Target="metadata"/><Relationship Id="rId60" Type="http://schemas.openxmlformats.org/officeDocument/2006/relationships/font" Target="fonts/Lato-bold.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Roboto-regular.fntdata"/><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Roboto-italic.fntdata"/><Relationship Id="rId12" Type="http://schemas.openxmlformats.org/officeDocument/2006/relationships/slide" Target="slides/slide7.xml"/><Relationship Id="rId56" Type="http://schemas.openxmlformats.org/officeDocument/2006/relationships/font" Target="fonts/Roboto-bold.fntdata"/><Relationship Id="rId15" Type="http://schemas.openxmlformats.org/officeDocument/2006/relationships/slide" Target="slides/slide10.xml"/><Relationship Id="rId59" Type="http://schemas.openxmlformats.org/officeDocument/2006/relationships/font" Target="fonts/Lato-regular.fntdata"/><Relationship Id="rId14" Type="http://schemas.openxmlformats.org/officeDocument/2006/relationships/slide" Target="slides/slide9.xml"/><Relationship Id="rId58" Type="http://schemas.openxmlformats.org/officeDocument/2006/relationships/font" Target="fonts/Roboto-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sv-S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i.org/10.1007/s11192-011-0561-0" TargetMode="External"/><Relationship Id="rId3" Type="http://schemas.openxmlformats.org/officeDocument/2006/relationships/hyperlink" Target="https://doi.org/10.1038/4351003b" TargetMode="External"/><Relationship Id="rId4" Type="http://schemas.openxmlformats.org/officeDocument/2006/relationships/hyperlink" Target="https://doi.org/10.1136/bmj.314.7079.497" TargetMode="External"/><Relationship Id="rId5" Type="http://schemas.openxmlformats.org/officeDocument/2006/relationships/hyperlink" Target="https://doi.org/10.1083/jcb.200711140" TargetMode="External"/><Relationship Id="rId6" Type="http://schemas.openxmlformats.org/officeDocument/2006/relationships/hyperlink" Target="https://doi.org/10.1083/jcb.200801036"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8" name="Google Shape;198;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e4162e743d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g2e4162e743d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2" name="Google Shape;292;g2e4162e743d_0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sv-SE"/>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e4162e743d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g2e4162e743d_0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1" name="Google Shape;301;g2e4162e743d_0_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sv-SE"/>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3956f7bb0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400"/>
              </a:spcBef>
              <a:spcAft>
                <a:spcPts val="0"/>
              </a:spcAft>
              <a:buClr>
                <a:schemeClr val="dk1"/>
              </a:buClr>
              <a:buSzPts val="1100"/>
              <a:buFont typeface="Arial"/>
              <a:buNone/>
            </a:pPr>
            <a:r>
              <a:t/>
            </a:r>
            <a:endParaRPr sz="1000">
              <a:latin typeface="Lato"/>
              <a:ea typeface="Lato"/>
              <a:cs typeface="Lato"/>
              <a:sym typeface="Lato"/>
            </a:endParaRPr>
          </a:p>
        </p:txBody>
      </p:sp>
      <p:sp>
        <p:nvSpPr>
          <p:cNvPr id="320" name="Google Shape;320;g33956f7bb0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e4162e743d_0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400"/>
              </a:spcBef>
              <a:spcAft>
                <a:spcPts val="0"/>
              </a:spcAft>
              <a:buClr>
                <a:schemeClr val="dk1"/>
              </a:buClr>
              <a:buSzPts val="1100"/>
              <a:buFont typeface="Arial"/>
              <a:buNone/>
            </a:pPr>
            <a:r>
              <a:t/>
            </a:r>
            <a:endParaRPr sz="1000">
              <a:latin typeface="Lato"/>
              <a:ea typeface="Lato"/>
              <a:cs typeface="Lato"/>
              <a:sym typeface="Lato"/>
            </a:endParaRPr>
          </a:p>
        </p:txBody>
      </p:sp>
      <p:sp>
        <p:nvSpPr>
          <p:cNvPr id="328" name="Google Shape;328;g2e4162e743d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0f5deefb05_0_5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sv-SE" sz="1000">
                <a:latin typeface="Lato"/>
                <a:ea typeface="Lato"/>
                <a:cs typeface="Lato"/>
                <a:sym typeface="Lato"/>
              </a:rPr>
              <a:t>Evaluation of individual researchers based on bibliometrics is not only deeply flawed, but also hinders the progression towards Open Science in the following ways:</a:t>
            </a:r>
            <a:endParaRPr sz="1000">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sz="1000">
              <a:latin typeface="Lato"/>
              <a:ea typeface="Lato"/>
              <a:cs typeface="Lato"/>
              <a:sym typeface="Lato"/>
            </a:endParaRPr>
          </a:p>
          <a:p>
            <a:pPr indent="0" lvl="0" marL="0" rtl="0" algn="l">
              <a:lnSpc>
                <a:spcPct val="100000"/>
              </a:lnSpc>
              <a:spcBef>
                <a:spcPts val="0"/>
              </a:spcBef>
              <a:spcAft>
                <a:spcPts val="0"/>
              </a:spcAft>
              <a:buSzPts val="1400"/>
              <a:buNone/>
            </a:pPr>
            <a:r>
              <a:t/>
            </a:r>
            <a:endParaRPr/>
          </a:p>
        </p:txBody>
      </p:sp>
      <p:sp>
        <p:nvSpPr>
          <p:cNvPr id="337" name="Google Shape;337;g30f5deefb05_0_5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3956f7bb0d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g33956f7bb0d_0_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sv-SE" u="sng">
                <a:solidFill>
                  <a:schemeClr val="hlink"/>
                </a:solidFill>
                <a:hlinkClick r:id="rId2"/>
              </a:rPr>
              <a:t>https://doi.org/10.1007/s11192-011-0561-0</a:t>
            </a:r>
            <a:endParaRPr/>
          </a:p>
          <a:p>
            <a:pPr indent="0" lvl="0" marL="0" rtl="0" algn="l">
              <a:lnSpc>
                <a:spcPct val="100000"/>
              </a:lnSpc>
              <a:spcBef>
                <a:spcPts val="0"/>
              </a:spcBef>
              <a:spcAft>
                <a:spcPts val="0"/>
              </a:spcAft>
              <a:buSzPts val="1400"/>
              <a:buNone/>
            </a:pPr>
            <a:r>
              <a:rPr lang="sv-SE" u="sng">
                <a:solidFill>
                  <a:schemeClr val="hlink"/>
                </a:solidFill>
                <a:hlinkClick r:id="rId3"/>
              </a:rPr>
              <a:t>https://doi.org/10.1038/4351003b</a:t>
            </a:r>
            <a:endParaRPr/>
          </a:p>
          <a:p>
            <a:pPr indent="0" lvl="0" marL="0" rtl="0" algn="l">
              <a:lnSpc>
                <a:spcPct val="100000"/>
              </a:lnSpc>
              <a:spcBef>
                <a:spcPts val="0"/>
              </a:spcBef>
              <a:spcAft>
                <a:spcPts val="0"/>
              </a:spcAft>
              <a:buSzPts val="1400"/>
              <a:buNone/>
            </a:pPr>
            <a:r>
              <a:rPr lang="sv-SE" u="sng">
                <a:solidFill>
                  <a:schemeClr val="hlink"/>
                </a:solidFill>
                <a:hlinkClick r:id="rId4"/>
              </a:rPr>
              <a:t>https://doi.org/10.1136/bmj.314.7079.497</a:t>
            </a:r>
            <a:endParaRPr/>
          </a:p>
          <a:p>
            <a:pPr indent="0" lvl="0" marL="0" rtl="0" algn="l">
              <a:lnSpc>
                <a:spcPct val="100000"/>
              </a:lnSpc>
              <a:spcBef>
                <a:spcPts val="0"/>
              </a:spcBef>
              <a:spcAft>
                <a:spcPts val="0"/>
              </a:spcAft>
              <a:buSzPts val="1400"/>
              <a:buNone/>
            </a:pPr>
            <a:r>
              <a:rPr lang="sv-SE" u="sng">
                <a:solidFill>
                  <a:schemeClr val="hlink"/>
                </a:solidFill>
                <a:hlinkClick r:id="rId5"/>
              </a:rPr>
              <a:t>https://doi.org/10.1083/jcb.200711140</a:t>
            </a:r>
            <a:endParaRPr/>
          </a:p>
          <a:p>
            <a:pPr indent="0" lvl="0" marL="0" rtl="0" algn="l">
              <a:lnSpc>
                <a:spcPct val="100000"/>
              </a:lnSpc>
              <a:spcBef>
                <a:spcPts val="0"/>
              </a:spcBef>
              <a:spcAft>
                <a:spcPts val="0"/>
              </a:spcAft>
              <a:buSzPts val="1400"/>
              <a:buNone/>
            </a:pPr>
            <a:r>
              <a:rPr lang="sv-SE" u="sng">
                <a:solidFill>
                  <a:schemeClr val="hlink"/>
                </a:solidFill>
                <a:hlinkClick r:id="rId6"/>
              </a:rPr>
              <a:t>https://doi.org/10.1083/jcb.200801036</a:t>
            </a:r>
            <a:endParaRPr/>
          </a:p>
        </p:txBody>
      </p:sp>
      <p:sp>
        <p:nvSpPr>
          <p:cNvPr id="346" name="Google Shape;346;g33956f7bb0d_0_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sv-SE"/>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12c7ff1c6d_0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
              </a:spcBef>
              <a:spcAft>
                <a:spcPts val="0"/>
              </a:spcAft>
              <a:buSzPts val="1100"/>
              <a:buNone/>
            </a:pPr>
            <a:r>
              <a:rPr lang="sv-SE" sz="1000">
                <a:latin typeface="Arial"/>
                <a:ea typeface="Arial"/>
                <a:cs typeface="Arial"/>
                <a:sym typeface="Arial"/>
              </a:rPr>
              <a:t>The first European Research Area (ERA) plans, introduced in the early 2000s, laid the foundation for harmonizing research policies across Europe but did not explicitly focus on research assessment reform. However, they indirectly influenced the evolution of research assessment by promoting principles that later became central to reform efforts.</a:t>
            </a:r>
            <a:endParaRPr sz="1000">
              <a:latin typeface="Arial"/>
              <a:ea typeface="Arial"/>
              <a:cs typeface="Arial"/>
              <a:sym typeface="Arial"/>
            </a:endParaRPr>
          </a:p>
          <a:p>
            <a:pPr indent="0" lvl="0" marL="0" rtl="0" algn="l">
              <a:lnSpc>
                <a:spcPct val="100000"/>
              </a:lnSpc>
              <a:spcBef>
                <a:spcPts val="100"/>
              </a:spcBef>
              <a:spcAft>
                <a:spcPts val="0"/>
              </a:spcAft>
              <a:buClr>
                <a:schemeClr val="dk1"/>
              </a:buClr>
              <a:buSzPts val="1100"/>
              <a:buFont typeface="Arial"/>
              <a:buNone/>
            </a:pPr>
            <a:r>
              <a:rPr lang="sv-SE" sz="1000">
                <a:latin typeface="Arial"/>
                <a:ea typeface="Arial"/>
                <a:cs typeface="Arial"/>
                <a:sym typeface="Arial"/>
              </a:rPr>
              <a:t>Key Links Between ERA and Research Assessment Reform:</a:t>
            </a:r>
            <a:endParaRPr sz="1000">
              <a:latin typeface="Arial"/>
              <a:ea typeface="Arial"/>
              <a:cs typeface="Arial"/>
              <a:sym typeface="Arial"/>
            </a:endParaRPr>
          </a:p>
          <a:p>
            <a:pPr indent="-292100" lvl="0" marL="457200" rtl="0" algn="l">
              <a:lnSpc>
                <a:spcPct val="100000"/>
              </a:lnSpc>
              <a:spcBef>
                <a:spcPts val="100"/>
              </a:spcBef>
              <a:spcAft>
                <a:spcPts val="0"/>
              </a:spcAft>
              <a:buClr>
                <a:schemeClr val="dk1"/>
              </a:buClr>
              <a:buSzPts val="1000"/>
              <a:buAutoNum type="arabicPeriod"/>
            </a:pPr>
            <a:r>
              <a:rPr lang="sv-SE" sz="1000">
                <a:latin typeface="Arial"/>
                <a:ea typeface="Arial"/>
                <a:cs typeface="Arial"/>
                <a:sym typeface="Arial"/>
              </a:rPr>
              <a:t>Encouraging Open Science and Research Integrity</a:t>
            </a:r>
            <a:br>
              <a:rPr lang="sv-SE" sz="1000">
                <a:latin typeface="Arial"/>
                <a:ea typeface="Arial"/>
                <a:cs typeface="Arial"/>
                <a:sym typeface="Arial"/>
              </a:rPr>
            </a:br>
            <a:endParaRPr sz="1000">
              <a:latin typeface="Arial"/>
              <a:ea typeface="Arial"/>
              <a:cs typeface="Arial"/>
              <a:sym typeface="Arial"/>
            </a:endParaRPr>
          </a:p>
          <a:p>
            <a:pPr indent="-292100" lvl="1" marL="914400" rtl="0" algn="l">
              <a:lnSpc>
                <a:spcPct val="100000"/>
              </a:lnSpc>
              <a:spcBef>
                <a:spcPts val="100"/>
              </a:spcBef>
              <a:spcAft>
                <a:spcPts val="0"/>
              </a:spcAft>
              <a:buClr>
                <a:schemeClr val="dk1"/>
              </a:buClr>
              <a:buSzPts val="1000"/>
              <a:buChar char="○"/>
            </a:pPr>
            <a:r>
              <a:rPr lang="sv-SE" sz="1000">
                <a:latin typeface="Arial"/>
                <a:ea typeface="Arial"/>
                <a:cs typeface="Arial"/>
                <a:sym typeface="Arial"/>
              </a:rPr>
              <a:t>The ERA’s initial plans emphasized open access to publications and data, which challenged traditional research evaluation methods based solely on journal impact factors.</a:t>
            </a:r>
            <a:endParaRPr sz="1000">
              <a:latin typeface="Arial"/>
              <a:ea typeface="Arial"/>
              <a:cs typeface="Arial"/>
              <a:sym typeface="Arial"/>
            </a:endParaRPr>
          </a:p>
          <a:p>
            <a:pPr indent="-292100" lvl="1" marL="914400" rtl="0" algn="l">
              <a:lnSpc>
                <a:spcPct val="100000"/>
              </a:lnSpc>
              <a:spcBef>
                <a:spcPts val="100"/>
              </a:spcBef>
              <a:spcAft>
                <a:spcPts val="0"/>
              </a:spcAft>
              <a:buClr>
                <a:schemeClr val="dk1"/>
              </a:buClr>
              <a:buSzPts val="1000"/>
              <a:buChar char="○"/>
            </a:pPr>
            <a:r>
              <a:rPr lang="sv-SE" sz="1000">
                <a:latin typeface="Arial"/>
                <a:ea typeface="Arial"/>
                <a:cs typeface="Arial"/>
                <a:sym typeface="Arial"/>
              </a:rPr>
              <a:t>As Open Science gained traction, assessment practices had to adapt to recognize diverse research outputs, such as datasets and collaborative projects.</a:t>
            </a:r>
            <a:endParaRPr sz="1000">
              <a:latin typeface="Arial"/>
              <a:ea typeface="Arial"/>
              <a:cs typeface="Arial"/>
              <a:sym typeface="Arial"/>
            </a:endParaRPr>
          </a:p>
          <a:p>
            <a:pPr indent="-292100" lvl="0" marL="457200" rtl="0" algn="l">
              <a:lnSpc>
                <a:spcPct val="100000"/>
              </a:lnSpc>
              <a:spcBef>
                <a:spcPts val="100"/>
              </a:spcBef>
              <a:spcAft>
                <a:spcPts val="0"/>
              </a:spcAft>
              <a:buClr>
                <a:schemeClr val="dk1"/>
              </a:buClr>
              <a:buSzPts val="1000"/>
              <a:buAutoNum type="arabicPeriod"/>
            </a:pPr>
            <a:r>
              <a:rPr lang="sv-SE" sz="1000">
                <a:latin typeface="Arial"/>
                <a:ea typeface="Arial"/>
                <a:cs typeface="Arial"/>
                <a:sym typeface="Arial"/>
              </a:rPr>
              <a:t>Funding Allocation and Evaluation Criteria</a:t>
            </a:r>
            <a:br>
              <a:rPr lang="sv-SE" sz="1000">
                <a:latin typeface="Arial"/>
                <a:ea typeface="Arial"/>
                <a:cs typeface="Arial"/>
                <a:sym typeface="Arial"/>
              </a:rPr>
            </a:br>
            <a:endParaRPr sz="1000">
              <a:latin typeface="Arial"/>
              <a:ea typeface="Arial"/>
              <a:cs typeface="Arial"/>
              <a:sym typeface="Arial"/>
            </a:endParaRPr>
          </a:p>
          <a:p>
            <a:pPr indent="-292100" lvl="1" marL="914400" rtl="0" algn="l">
              <a:lnSpc>
                <a:spcPct val="100000"/>
              </a:lnSpc>
              <a:spcBef>
                <a:spcPts val="100"/>
              </a:spcBef>
              <a:spcAft>
                <a:spcPts val="0"/>
              </a:spcAft>
              <a:buClr>
                <a:schemeClr val="dk1"/>
              </a:buClr>
              <a:buSzPts val="1000"/>
              <a:buChar char="○"/>
            </a:pPr>
            <a:r>
              <a:rPr lang="sv-SE" sz="1000">
                <a:latin typeface="Arial"/>
                <a:ea typeface="Arial"/>
                <a:cs typeface="Arial"/>
                <a:sym typeface="Arial"/>
              </a:rPr>
              <a:t>The ERA’s push for greater investment in research and innovation (e.g., through Horizon 2020 and Horizon Europe) led to increased scrutiny of how research quality is assessed.</a:t>
            </a:r>
            <a:endParaRPr sz="1000">
              <a:latin typeface="Arial"/>
              <a:ea typeface="Arial"/>
              <a:cs typeface="Arial"/>
              <a:sym typeface="Arial"/>
            </a:endParaRPr>
          </a:p>
          <a:p>
            <a:pPr indent="-292100" lvl="1" marL="914400" rtl="0" algn="l">
              <a:lnSpc>
                <a:spcPct val="100000"/>
              </a:lnSpc>
              <a:spcBef>
                <a:spcPts val="100"/>
              </a:spcBef>
              <a:spcAft>
                <a:spcPts val="0"/>
              </a:spcAft>
              <a:buClr>
                <a:schemeClr val="dk1"/>
              </a:buClr>
              <a:buSzPts val="1000"/>
              <a:buChar char="○"/>
            </a:pPr>
            <a:r>
              <a:rPr lang="sv-SE" sz="1000">
                <a:latin typeface="Arial"/>
                <a:ea typeface="Arial"/>
                <a:cs typeface="Arial"/>
                <a:sym typeface="Arial"/>
              </a:rPr>
              <a:t>Traditional bibliometric indicators were found insufficient for evaluating interdisciplinary and applied research, necessitating new assessment frameworks.</a:t>
            </a:r>
            <a:endParaRPr sz="1000">
              <a:latin typeface="Arial"/>
              <a:ea typeface="Arial"/>
              <a:cs typeface="Arial"/>
              <a:sym typeface="Arial"/>
            </a:endParaRPr>
          </a:p>
          <a:p>
            <a:pPr indent="-292100" lvl="0" marL="457200" rtl="0" algn="l">
              <a:lnSpc>
                <a:spcPct val="100000"/>
              </a:lnSpc>
              <a:spcBef>
                <a:spcPts val="100"/>
              </a:spcBef>
              <a:spcAft>
                <a:spcPts val="0"/>
              </a:spcAft>
              <a:buClr>
                <a:schemeClr val="dk1"/>
              </a:buClr>
              <a:buSzPts val="1000"/>
              <a:buAutoNum type="arabicPeriod"/>
            </a:pPr>
            <a:r>
              <a:rPr lang="sv-SE" sz="1000">
                <a:latin typeface="Arial"/>
                <a:ea typeface="Arial"/>
                <a:cs typeface="Arial"/>
                <a:sym typeface="Arial"/>
              </a:rPr>
              <a:t>Cross-Border Research Collaboration</a:t>
            </a:r>
            <a:br>
              <a:rPr lang="sv-SE" sz="1000">
                <a:latin typeface="Arial"/>
                <a:ea typeface="Arial"/>
                <a:cs typeface="Arial"/>
                <a:sym typeface="Arial"/>
              </a:rPr>
            </a:br>
            <a:endParaRPr sz="1000">
              <a:latin typeface="Arial"/>
              <a:ea typeface="Arial"/>
              <a:cs typeface="Arial"/>
              <a:sym typeface="Arial"/>
            </a:endParaRPr>
          </a:p>
          <a:p>
            <a:pPr indent="-292100" lvl="1" marL="914400" rtl="0" algn="l">
              <a:lnSpc>
                <a:spcPct val="100000"/>
              </a:lnSpc>
              <a:spcBef>
                <a:spcPts val="100"/>
              </a:spcBef>
              <a:spcAft>
                <a:spcPts val="0"/>
              </a:spcAft>
              <a:buClr>
                <a:schemeClr val="dk1"/>
              </a:buClr>
              <a:buSzPts val="1000"/>
              <a:buChar char="○"/>
            </a:pPr>
            <a:r>
              <a:rPr lang="sv-SE" sz="1000">
                <a:latin typeface="Arial"/>
                <a:ea typeface="Arial"/>
                <a:cs typeface="Arial"/>
                <a:sym typeface="Arial"/>
              </a:rPr>
              <a:t>One of the ERA’s primary goals was to remove barriers to cross-border research collaboration.</a:t>
            </a:r>
            <a:endParaRPr sz="1000">
              <a:latin typeface="Arial"/>
              <a:ea typeface="Arial"/>
              <a:cs typeface="Arial"/>
              <a:sym typeface="Arial"/>
            </a:endParaRPr>
          </a:p>
          <a:p>
            <a:pPr indent="-292100" lvl="1" marL="914400" rtl="0" algn="l">
              <a:lnSpc>
                <a:spcPct val="100000"/>
              </a:lnSpc>
              <a:spcBef>
                <a:spcPts val="100"/>
              </a:spcBef>
              <a:spcAft>
                <a:spcPts val="0"/>
              </a:spcAft>
              <a:buClr>
                <a:schemeClr val="dk1"/>
              </a:buClr>
              <a:buSzPts val="1000"/>
              <a:buChar char="○"/>
            </a:pPr>
            <a:r>
              <a:rPr lang="sv-SE" sz="1000">
                <a:latin typeface="Arial"/>
                <a:ea typeface="Arial"/>
                <a:cs typeface="Arial"/>
                <a:sym typeface="Arial"/>
              </a:rPr>
              <a:t>Standardized assessment criteria across countries became essential, prompting discussions about more transparent and fair research evaluation methods.</a:t>
            </a:r>
            <a:endParaRPr sz="1000">
              <a:latin typeface="Arial"/>
              <a:ea typeface="Arial"/>
              <a:cs typeface="Arial"/>
              <a:sym typeface="Arial"/>
            </a:endParaRPr>
          </a:p>
          <a:p>
            <a:pPr indent="-292100" lvl="0" marL="457200" rtl="0" algn="l">
              <a:lnSpc>
                <a:spcPct val="100000"/>
              </a:lnSpc>
              <a:spcBef>
                <a:spcPts val="100"/>
              </a:spcBef>
              <a:spcAft>
                <a:spcPts val="0"/>
              </a:spcAft>
              <a:buClr>
                <a:schemeClr val="dk1"/>
              </a:buClr>
              <a:buSzPts val="1000"/>
              <a:buAutoNum type="arabicPeriod"/>
            </a:pPr>
            <a:r>
              <a:rPr lang="sv-SE" sz="1000">
                <a:latin typeface="Arial"/>
                <a:ea typeface="Arial"/>
                <a:cs typeface="Arial"/>
                <a:sym typeface="Arial"/>
              </a:rPr>
              <a:t>Responsible Use of Metrics</a:t>
            </a:r>
            <a:br>
              <a:rPr lang="sv-SE" sz="1000">
                <a:latin typeface="Arial"/>
                <a:ea typeface="Arial"/>
                <a:cs typeface="Arial"/>
                <a:sym typeface="Arial"/>
              </a:rPr>
            </a:br>
            <a:endParaRPr sz="1000">
              <a:latin typeface="Arial"/>
              <a:ea typeface="Arial"/>
              <a:cs typeface="Arial"/>
              <a:sym typeface="Arial"/>
            </a:endParaRPr>
          </a:p>
          <a:p>
            <a:pPr indent="-292100" lvl="1" marL="914400" rtl="0" algn="l">
              <a:lnSpc>
                <a:spcPct val="100000"/>
              </a:lnSpc>
              <a:spcBef>
                <a:spcPts val="100"/>
              </a:spcBef>
              <a:spcAft>
                <a:spcPts val="0"/>
              </a:spcAft>
              <a:buClr>
                <a:schemeClr val="dk1"/>
              </a:buClr>
              <a:buSzPts val="1000"/>
              <a:buChar char="○"/>
            </a:pPr>
            <a:r>
              <a:rPr lang="sv-SE" sz="1000">
                <a:latin typeface="Arial"/>
                <a:ea typeface="Arial"/>
                <a:cs typeface="Arial"/>
                <a:sym typeface="Arial"/>
              </a:rPr>
              <a:t>Early ERA policies were aligned with growing concerns about the misuse of quantitative metrics in assessing research performance.</a:t>
            </a:r>
            <a:endParaRPr sz="1000">
              <a:latin typeface="Arial"/>
              <a:ea typeface="Arial"/>
              <a:cs typeface="Arial"/>
              <a:sym typeface="Arial"/>
            </a:endParaRPr>
          </a:p>
          <a:p>
            <a:pPr indent="-292100" lvl="1" marL="914400" rtl="0" algn="l">
              <a:lnSpc>
                <a:spcPct val="100000"/>
              </a:lnSpc>
              <a:spcBef>
                <a:spcPts val="100"/>
              </a:spcBef>
              <a:spcAft>
                <a:spcPts val="0"/>
              </a:spcAft>
              <a:buClr>
                <a:schemeClr val="dk1"/>
              </a:buClr>
              <a:buSzPts val="1000"/>
              <a:buChar char="○"/>
            </a:pPr>
            <a:r>
              <a:rPr lang="sv-SE" sz="1000">
                <a:latin typeface="Arial"/>
                <a:ea typeface="Arial"/>
                <a:cs typeface="Arial"/>
                <a:sym typeface="Arial"/>
              </a:rPr>
              <a:t>This concern was later formalized in initiatives such as DORA (2012), the Leiden Manifesto (2015), and the 2021 ERA reforms.</a:t>
            </a:r>
            <a:endParaRPr sz="1000">
              <a:latin typeface="Arial"/>
              <a:ea typeface="Arial"/>
              <a:cs typeface="Arial"/>
              <a:sym typeface="Arial"/>
            </a:endParaRPr>
          </a:p>
          <a:p>
            <a:pPr indent="-292100" lvl="0" marL="457200" rtl="0" algn="l">
              <a:lnSpc>
                <a:spcPct val="100000"/>
              </a:lnSpc>
              <a:spcBef>
                <a:spcPts val="100"/>
              </a:spcBef>
              <a:spcAft>
                <a:spcPts val="0"/>
              </a:spcAft>
              <a:buClr>
                <a:schemeClr val="dk1"/>
              </a:buClr>
              <a:buSzPts val="1000"/>
              <a:buAutoNum type="arabicPeriod"/>
            </a:pPr>
            <a:r>
              <a:rPr lang="sv-SE" sz="1000">
                <a:latin typeface="Arial"/>
                <a:ea typeface="Arial"/>
                <a:cs typeface="Arial"/>
                <a:sym typeface="Arial"/>
              </a:rPr>
              <a:t>The 2020+ ERA and Research Assessment Reform</a:t>
            </a:r>
            <a:br>
              <a:rPr lang="sv-SE" sz="1000">
                <a:latin typeface="Arial"/>
                <a:ea typeface="Arial"/>
                <a:cs typeface="Arial"/>
                <a:sym typeface="Arial"/>
              </a:rPr>
            </a:br>
            <a:endParaRPr sz="1000">
              <a:latin typeface="Arial"/>
              <a:ea typeface="Arial"/>
              <a:cs typeface="Arial"/>
              <a:sym typeface="Arial"/>
            </a:endParaRPr>
          </a:p>
          <a:p>
            <a:pPr indent="-292100" lvl="1" marL="914400" rtl="0" algn="l">
              <a:lnSpc>
                <a:spcPct val="100000"/>
              </a:lnSpc>
              <a:spcBef>
                <a:spcPts val="100"/>
              </a:spcBef>
              <a:spcAft>
                <a:spcPts val="0"/>
              </a:spcAft>
              <a:buClr>
                <a:schemeClr val="dk1"/>
              </a:buClr>
              <a:buSzPts val="1000"/>
              <a:buChar char="○"/>
            </a:pPr>
            <a:r>
              <a:rPr lang="sv-SE" sz="1000">
                <a:latin typeface="Arial"/>
                <a:ea typeface="Arial"/>
                <a:cs typeface="Arial"/>
                <a:sym typeface="Arial"/>
              </a:rPr>
              <a:t>The revised ERA Policy Agenda (2021–2024) explicitly addressed the need for reforming research assessment to recognize a broader range of contributions, including societal impact, Open Science practices, and interdisciplinary work.</a:t>
            </a:r>
            <a:endParaRPr sz="1000">
              <a:latin typeface="Arial"/>
              <a:ea typeface="Arial"/>
              <a:cs typeface="Arial"/>
              <a:sym typeface="Arial"/>
            </a:endParaRPr>
          </a:p>
          <a:p>
            <a:pPr indent="-292100" lvl="1" marL="914400" rtl="0" algn="l">
              <a:lnSpc>
                <a:spcPct val="100000"/>
              </a:lnSpc>
              <a:spcBef>
                <a:spcPts val="100"/>
              </a:spcBef>
              <a:spcAft>
                <a:spcPts val="0"/>
              </a:spcAft>
              <a:buClr>
                <a:schemeClr val="dk1"/>
              </a:buClr>
              <a:buSzPts val="1000"/>
              <a:buChar char="○"/>
            </a:pPr>
            <a:r>
              <a:rPr lang="sv-SE" sz="1000">
                <a:latin typeface="Arial"/>
                <a:ea typeface="Arial"/>
                <a:cs typeface="Arial"/>
                <a:sym typeface="Arial"/>
              </a:rPr>
              <a:t>This directly led to the establishment of CoARA (Coalition for Advancing Research Assessment) in 2022, which pushes for qualitative peer review alongside responsible metrics.</a:t>
            </a:r>
            <a:endParaRPr sz="1000">
              <a:latin typeface="Arial"/>
              <a:ea typeface="Arial"/>
              <a:cs typeface="Arial"/>
              <a:sym typeface="Arial"/>
            </a:endParaRPr>
          </a:p>
          <a:p>
            <a:pPr indent="0" lvl="0" marL="0" rtl="0" algn="l">
              <a:lnSpc>
                <a:spcPct val="100000"/>
              </a:lnSpc>
              <a:spcBef>
                <a:spcPts val="100"/>
              </a:spcBef>
              <a:spcAft>
                <a:spcPts val="0"/>
              </a:spcAft>
              <a:buSzPts val="1400"/>
              <a:buNone/>
            </a:pPr>
            <a:r>
              <a:t/>
            </a:r>
            <a:endParaRPr sz="1000">
              <a:latin typeface="Arial"/>
              <a:ea typeface="Arial"/>
              <a:cs typeface="Arial"/>
              <a:sym typeface="Arial"/>
            </a:endParaRPr>
          </a:p>
          <a:p>
            <a:pPr indent="0" lvl="0" marL="0" rtl="0" algn="l">
              <a:lnSpc>
                <a:spcPct val="100000"/>
              </a:lnSpc>
              <a:spcBef>
                <a:spcPts val="100"/>
              </a:spcBef>
              <a:spcAft>
                <a:spcPts val="0"/>
              </a:spcAft>
              <a:buClr>
                <a:schemeClr val="dk1"/>
              </a:buClr>
              <a:buSzPts val="1100"/>
              <a:buFont typeface="Arial"/>
              <a:buNone/>
            </a:pPr>
            <a:r>
              <a:rPr lang="sv-SE" sz="1000">
                <a:latin typeface="Arial"/>
                <a:ea typeface="Arial"/>
                <a:cs typeface="Arial"/>
                <a:sym typeface="Arial"/>
              </a:rPr>
              <a:t>Horizon 2020, the European Union’s research and innovation funding program (2014–2020), played a crucial role in shaping research assessment reform by encouraging a more open, responsible, and impact-driven approach to evaluating research. Here’s how it contributed to changing research assessment practices:</a:t>
            </a:r>
            <a:endParaRPr sz="1000">
              <a:latin typeface="Arial"/>
              <a:ea typeface="Arial"/>
              <a:cs typeface="Arial"/>
              <a:sym typeface="Arial"/>
            </a:endParaRPr>
          </a:p>
          <a:p>
            <a:pPr indent="0" lvl="0" marL="0" rtl="0" algn="l">
              <a:lnSpc>
                <a:spcPct val="100000"/>
              </a:lnSpc>
              <a:spcBef>
                <a:spcPts val="100"/>
              </a:spcBef>
              <a:spcAft>
                <a:spcPts val="0"/>
              </a:spcAft>
              <a:buClr>
                <a:schemeClr val="dk1"/>
              </a:buClr>
              <a:buSzPts val="1100"/>
              <a:buFont typeface="Arial"/>
              <a:buNone/>
            </a:pPr>
            <a:r>
              <a:t/>
            </a:r>
            <a:endParaRPr sz="1000">
              <a:latin typeface="Arial"/>
              <a:ea typeface="Arial"/>
              <a:cs typeface="Arial"/>
              <a:sym typeface="Arial"/>
            </a:endParaRPr>
          </a:p>
          <a:p>
            <a:pPr indent="0" lvl="0" marL="0" rtl="0" algn="l">
              <a:lnSpc>
                <a:spcPct val="100000"/>
              </a:lnSpc>
              <a:spcBef>
                <a:spcPts val="100"/>
              </a:spcBef>
              <a:spcAft>
                <a:spcPts val="0"/>
              </a:spcAft>
              <a:buClr>
                <a:schemeClr val="dk1"/>
              </a:buClr>
              <a:buSzPts val="1100"/>
              <a:buFont typeface="Arial"/>
              <a:buNone/>
            </a:pPr>
            <a:r>
              <a:rPr lang="sv-SE" sz="1000">
                <a:latin typeface="Arial"/>
                <a:ea typeface="Arial"/>
                <a:cs typeface="Arial"/>
                <a:sym typeface="Arial"/>
              </a:rPr>
              <a:t>1. Promoting Open Science and Open Access</a:t>
            </a:r>
            <a:endParaRPr sz="1000">
              <a:latin typeface="Arial"/>
              <a:ea typeface="Arial"/>
              <a:cs typeface="Arial"/>
              <a:sym typeface="Arial"/>
            </a:endParaRPr>
          </a:p>
          <a:p>
            <a:pPr indent="-292100" lvl="0" marL="457200" rtl="0" algn="l">
              <a:lnSpc>
                <a:spcPct val="100000"/>
              </a:lnSpc>
              <a:spcBef>
                <a:spcPts val="100"/>
              </a:spcBef>
              <a:spcAft>
                <a:spcPts val="0"/>
              </a:spcAft>
              <a:buClr>
                <a:schemeClr val="dk1"/>
              </a:buClr>
              <a:buSzPts val="1000"/>
              <a:buChar char="●"/>
            </a:pPr>
            <a:r>
              <a:rPr lang="sv-SE" sz="1000">
                <a:latin typeface="Arial"/>
                <a:ea typeface="Arial"/>
                <a:cs typeface="Arial"/>
                <a:sym typeface="Arial"/>
              </a:rPr>
              <a:t>Requirement for Open Access: Horizon 2020 mandated that all publicly funded research outputs (publications and data) be openly accessible.</a:t>
            </a:r>
            <a:endParaRPr sz="1000">
              <a:latin typeface="Arial"/>
              <a:ea typeface="Arial"/>
              <a:cs typeface="Arial"/>
              <a:sym typeface="Arial"/>
            </a:endParaRPr>
          </a:p>
          <a:p>
            <a:pPr indent="-292100" lvl="0" marL="457200" rtl="0" algn="l">
              <a:lnSpc>
                <a:spcPct val="100000"/>
              </a:lnSpc>
              <a:spcBef>
                <a:spcPts val="100"/>
              </a:spcBef>
              <a:spcAft>
                <a:spcPts val="0"/>
              </a:spcAft>
              <a:buClr>
                <a:schemeClr val="dk1"/>
              </a:buClr>
              <a:buSzPts val="1000"/>
              <a:buChar char="●"/>
            </a:pPr>
            <a:r>
              <a:rPr lang="sv-SE" sz="1000">
                <a:latin typeface="Arial"/>
                <a:ea typeface="Arial"/>
                <a:cs typeface="Arial"/>
                <a:sym typeface="Arial"/>
              </a:rPr>
              <a:t>Impact on Research Assessment: This challenged the traditional reliance on journal impact factors, as research visibility and influence could no longer be judged solely by paywalled high-impact journals.</a:t>
            </a:r>
            <a:endParaRPr sz="1000">
              <a:latin typeface="Arial"/>
              <a:ea typeface="Arial"/>
              <a:cs typeface="Arial"/>
              <a:sym typeface="Arial"/>
            </a:endParaRPr>
          </a:p>
          <a:p>
            <a:pPr indent="0" lvl="0" marL="0" rtl="0" algn="l">
              <a:lnSpc>
                <a:spcPct val="100000"/>
              </a:lnSpc>
              <a:spcBef>
                <a:spcPts val="100"/>
              </a:spcBef>
              <a:spcAft>
                <a:spcPts val="0"/>
              </a:spcAft>
              <a:buClr>
                <a:schemeClr val="dk1"/>
              </a:buClr>
              <a:buSzPts val="1100"/>
              <a:buFont typeface="Arial"/>
              <a:buNone/>
            </a:pPr>
            <a:r>
              <a:t/>
            </a:r>
            <a:endParaRPr sz="1000">
              <a:latin typeface="Arial"/>
              <a:ea typeface="Arial"/>
              <a:cs typeface="Arial"/>
              <a:sym typeface="Arial"/>
            </a:endParaRPr>
          </a:p>
          <a:p>
            <a:pPr indent="0" lvl="0" marL="0" rtl="0" algn="l">
              <a:lnSpc>
                <a:spcPct val="100000"/>
              </a:lnSpc>
              <a:spcBef>
                <a:spcPts val="100"/>
              </a:spcBef>
              <a:spcAft>
                <a:spcPts val="0"/>
              </a:spcAft>
              <a:buClr>
                <a:schemeClr val="dk1"/>
              </a:buClr>
              <a:buSzPts val="1100"/>
              <a:buFont typeface="Arial"/>
              <a:buNone/>
            </a:pPr>
            <a:r>
              <a:rPr lang="sv-SE" sz="1000">
                <a:latin typeface="Arial"/>
                <a:ea typeface="Arial"/>
                <a:cs typeface="Arial"/>
                <a:sym typeface="Arial"/>
              </a:rPr>
              <a:t>2. Expanding the Definition of Research Excellence</a:t>
            </a:r>
            <a:endParaRPr sz="1000">
              <a:latin typeface="Arial"/>
              <a:ea typeface="Arial"/>
              <a:cs typeface="Arial"/>
              <a:sym typeface="Arial"/>
            </a:endParaRPr>
          </a:p>
          <a:p>
            <a:pPr indent="-292100" lvl="0" marL="457200" rtl="0" algn="l">
              <a:lnSpc>
                <a:spcPct val="100000"/>
              </a:lnSpc>
              <a:spcBef>
                <a:spcPts val="100"/>
              </a:spcBef>
              <a:spcAft>
                <a:spcPts val="0"/>
              </a:spcAft>
              <a:buClr>
                <a:schemeClr val="dk1"/>
              </a:buClr>
              <a:buSzPts val="1000"/>
              <a:buChar char="●"/>
            </a:pPr>
            <a:r>
              <a:rPr lang="sv-SE" sz="1000">
                <a:latin typeface="Arial"/>
                <a:ea typeface="Arial"/>
                <a:cs typeface="Arial"/>
                <a:sym typeface="Arial"/>
              </a:rPr>
              <a:t>Societal Impact Focus: Horizon 2020 placed a strong emphasis on how research benefits society, the economy, and policy-making.</a:t>
            </a:r>
            <a:endParaRPr sz="1000">
              <a:latin typeface="Arial"/>
              <a:ea typeface="Arial"/>
              <a:cs typeface="Arial"/>
              <a:sym typeface="Arial"/>
            </a:endParaRPr>
          </a:p>
          <a:p>
            <a:pPr indent="-292100" lvl="0" marL="457200" rtl="0" algn="l">
              <a:lnSpc>
                <a:spcPct val="100000"/>
              </a:lnSpc>
              <a:spcBef>
                <a:spcPts val="100"/>
              </a:spcBef>
              <a:spcAft>
                <a:spcPts val="0"/>
              </a:spcAft>
              <a:buClr>
                <a:schemeClr val="dk1"/>
              </a:buClr>
              <a:buSzPts val="1000"/>
              <a:buChar char="●"/>
            </a:pPr>
            <a:r>
              <a:rPr lang="sv-SE" sz="1000">
                <a:latin typeface="Arial"/>
                <a:ea typeface="Arial"/>
                <a:cs typeface="Arial"/>
                <a:sym typeface="Arial"/>
              </a:rPr>
              <a:t>Impact on Research Assessment: This required assessment criteria to go beyond publication metrics, incorporating indicators of real-world impact, such as patents, collaborations, and policy influence.</a:t>
            </a:r>
            <a:endParaRPr sz="1000">
              <a:latin typeface="Arial"/>
              <a:ea typeface="Arial"/>
              <a:cs typeface="Arial"/>
              <a:sym typeface="Arial"/>
            </a:endParaRPr>
          </a:p>
          <a:p>
            <a:pPr indent="0" lvl="0" marL="0" rtl="0" algn="l">
              <a:lnSpc>
                <a:spcPct val="100000"/>
              </a:lnSpc>
              <a:spcBef>
                <a:spcPts val="100"/>
              </a:spcBef>
              <a:spcAft>
                <a:spcPts val="0"/>
              </a:spcAft>
              <a:buClr>
                <a:schemeClr val="dk1"/>
              </a:buClr>
              <a:buSzPts val="1100"/>
              <a:buFont typeface="Arial"/>
              <a:buNone/>
            </a:pPr>
            <a:r>
              <a:t/>
            </a:r>
            <a:endParaRPr sz="1000">
              <a:latin typeface="Arial"/>
              <a:ea typeface="Arial"/>
              <a:cs typeface="Arial"/>
              <a:sym typeface="Arial"/>
            </a:endParaRPr>
          </a:p>
          <a:p>
            <a:pPr indent="0" lvl="0" marL="0" rtl="0" algn="l">
              <a:lnSpc>
                <a:spcPct val="100000"/>
              </a:lnSpc>
              <a:spcBef>
                <a:spcPts val="100"/>
              </a:spcBef>
              <a:spcAft>
                <a:spcPts val="0"/>
              </a:spcAft>
              <a:buClr>
                <a:schemeClr val="dk1"/>
              </a:buClr>
              <a:buSzPts val="1100"/>
              <a:buFont typeface="Arial"/>
              <a:buNone/>
            </a:pPr>
            <a:r>
              <a:rPr lang="sv-SE" sz="1000">
                <a:latin typeface="Arial"/>
                <a:ea typeface="Arial"/>
                <a:cs typeface="Arial"/>
                <a:sym typeface="Arial"/>
              </a:rPr>
              <a:t>3. Encouraging Interdisciplinary and Mission-Oriented Research</a:t>
            </a:r>
            <a:endParaRPr sz="1000">
              <a:latin typeface="Arial"/>
              <a:ea typeface="Arial"/>
              <a:cs typeface="Arial"/>
              <a:sym typeface="Arial"/>
            </a:endParaRPr>
          </a:p>
          <a:p>
            <a:pPr indent="-292100" lvl="0" marL="457200" rtl="0" algn="l">
              <a:lnSpc>
                <a:spcPct val="100000"/>
              </a:lnSpc>
              <a:spcBef>
                <a:spcPts val="100"/>
              </a:spcBef>
              <a:spcAft>
                <a:spcPts val="0"/>
              </a:spcAft>
              <a:buClr>
                <a:schemeClr val="dk1"/>
              </a:buClr>
              <a:buSzPts val="1000"/>
              <a:buChar char="●"/>
            </a:pPr>
            <a:r>
              <a:rPr lang="sv-SE" sz="1000">
                <a:latin typeface="Arial"/>
                <a:ea typeface="Arial"/>
                <a:cs typeface="Arial"/>
                <a:sym typeface="Arial"/>
              </a:rPr>
              <a:t>Funding for Grand Challenges: Horizon 2020 prioritized research addressing major societal challenges (e.g., climate change, health, digital transformation).</a:t>
            </a:r>
            <a:endParaRPr sz="1000">
              <a:latin typeface="Arial"/>
              <a:ea typeface="Arial"/>
              <a:cs typeface="Arial"/>
              <a:sym typeface="Arial"/>
            </a:endParaRPr>
          </a:p>
          <a:p>
            <a:pPr indent="-292100" lvl="0" marL="457200" rtl="0" algn="l">
              <a:lnSpc>
                <a:spcPct val="100000"/>
              </a:lnSpc>
              <a:spcBef>
                <a:spcPts val="100"/>
              </a:spcBef>
              <a:spcAft>
                <a:spcPts val="0"/>
              </a:spcAft>
              <a:buClr>
                <a:schemeClr val="dk1"/>
              </a:buClr>
              <a:buSzPts val="1000"/>
              <a:buChar char="●"/>
            </a:pPr>
            <a:r>
              <a:rPr lang="sv-SE" sz="1000">
                <a:latin typeface="Arial"/>
                <a:ea typeface="Arial"/>
                <a:cs typeface="Arial"/>
                <a:sym typeface="Arial"/>
              </a:rPr>
              <a:t>Impact on Research Assessment: Traditional discipline-based assessment methods were inadequate for evaluating interdisciplinary research, leading to new qualitative and mission-driven evaluation criteria.</a:t>
            </a:r>
            <a:endParaRPr sz="1000">
              <a:latin typeface="Arial"/>
              <a:ea typeface="Arial"/>
              <a:cs typeface="Arial"/>
              <a:sym typeface="Arial"/>
            </a:endParaRPr>
          </a:p>
          <a:p>
            <a:pPr indent="0" lvl="0" marL="0" rtl="0" algn="l">
              <a:lnSpc>
                <a:spcPct val="100000"/>
              </a:lnSpc>
              <a:spcBef>
                <a:spcPts val="100"/>
              </a:spcBef>
              <a:spcAft>
                <a:spcPts val="0"/>
              </a:spcAft>
              <a:buClr>
                <a:schemeClr val="dk1"/>
              </a:buClr>
              <a:buSzPts val="1100"/>
              <a:buFont typeface="Arial"/>
              <a:buNone/>
            </a:pPr>
            <a:r>
              <a:t/>
            </a:r>
            <a:endParaRPr sz="1000">
              <a:latin typeface="Arial"/>
              <a:ea typeface="Arial"/>
              <a:cs typeface="Arial"/>
              <a:sym typeface="Arial"/>
            </a:endParaRPr>
          </a:p>
          <a:p>
            <a:pPr indent="0" lvl="0" marL="0" rtl="0" algn="l">
              <a:lnSpc>
                <a:spcPct val="100000"/>
              </a:lnSpc>
              <a:spcBef>
                <a:spcPts val="100"/>
              </a:spcBef>
              <a:spcAft>
                <a:spcPts val="0"/>
              </a:spcAft>
              <a:buClr>
                <a:schemeClr val="dk1"/>
              </a:buClr>
              <a:buSzPts val="1100"/>
              <a:buFont typeface="Arial"/>
              <a:buNone/>
            </a:pPr>
            <a:r>
              <a:rPr lang="sv-SE" sz="1000">
                <a:latin typeface="Arial"/>
                <a:ea typeface="Arial"/>
                <a:cs typeface="Arial"/>
                <a:sym typeface="Arial"/>
              </a:rPr>
              <a:t>4. Fostering Responsible Research and Innovation (RRI)</a:t>
            </a:r>
            <a:endParaRPr sz="1000">
              <a:latin typeface="Arial"/>
              <a:ea typeface="Arial"/>
              <a:cs typeface="Arial"/>
              <a:sym typeface="Arial"/>
            </a:endParaRPr>
          </a:p>
          <a:p>
            <a:pPr indent="-292100" lvl="0" marL="457200" rtl="0" algn="l">
              <a:lnSpc>
                <a:spcPct val="100000"/>
              </a:lnSpc>
              <a:spcBef>
                <a:spcPts val="100"/>
              </a:spcBef>
              <a:spcAft>
                <a:spcPts val="0"/>
              </a:spcAft>
              <a:buClr>
                <a:schemeClr val="dk1"/>
              </a:buClr>
              <a:buSzPts val="1000"/>
              <a:buChar char="●"/>
            </a:pPr>
            <a:r>
              <a:rPr lang="sv-SE" sz="1000">
                <a:latin typeface="Arial"/>
                <a:ea typeface="Arial"/>
                <a:cs typeface="Arial"/>
                <a:sym typeface="Arial"/>
              </a:rPr>
              <a:t>RRI Framework: Horizon 2020 integrated principles of ethics, inclusivity, and public engagement into research projects.</a:t>
            </a:r>
            <a:endParaRPr sz="1000">
              <a:latin typeface="Arial"/>
              <a:ea typeface="Arial"/>
              <a:cs typeface="Arial"/>
              <a:sym typeface="Arial"/>
            </a:endParaRPr>
          </a:p>
          <a:p>
            <a:pPr indent="-292100" lvl="0" marL="457200" rtl="0" algn="l">
              <a:lnSpc>
                <a:spcPct val="100000"/>
              </a:lnSpc>
              <a:spcBef>
                <a:spcPts val="100"/>
              </a:spcBef>
              <a:spcAft>
                <a:spcPts val="0"/>
              </a:spcAft>
              <a:buClr>
                <a:schemeClr val="dk1"/>
              </a:buClr>
              <a:buSzPts val="1000"/>
              <a:buChar char="●"/>
            </a:pPr>
            <a:r>
              <a:rPr lang="sv-SE" sz="1000">
                <a:latin typeface="Arial"/>
                <a:ea typeface="Arial"/>
                <a:cs typeface="Arial"/>
                <a:sym typeface="Arial"/>
              </a:rPr>
              <a:t>Impact on Research Assessment: This expanded the scope of evaluation to include how research was conducted, rather than just its outcomes, encouraging responsible and ethical research practices.</a:t>
            </a:r>
            <a:endParaRPr sz="1000">
              <a:latin typeface="Arial"/>
              <a:ea typeface="Arial"/>
              <a:cs typeface="Arial"/>
              <a:sym typeface="Arial"/>
            </a:endParaRPr>
          </a:p>
          <a:p>
            <a:pPr indent="0" lvl="0" marL="0" rtl="0" algn="l">
              <a:lnSpc>
                <a:spcPct val="100000"/>
              </a:lnSpc>
              <a:spcBef>
                <a:spcPts val="100"/>
              </a:spcBef>
              <a:spcAft>
                <a:spcPts val="0"/>
              </a:spcAft>
              <a:buClr>
                <a:schemeClr val="dk1"/>
              </a:buClr>
              <a:buSzPts val="1100"/>
              <a:buFont typeface="Arial"/>
              <a:buNone/>
            </a:pPr>
            <a:r>
              <a:t/>
            </a:r>
            <a:endParaRPr sz="1000">
              <a:latin typeface="Arial"/>
              <a:ea typeface="Arial"/>
              <a:cs typeface="Arial"/>
              <a:sym typeface="Arial"/>
            </a:endParaRPr>
          </a:p>
          <a:p>
            <a:pPr indent="0" lvl="0" marL="0" rtl="0" algn="l">
              <a:lnSpc>
                <a:spcPct val="100000"/>
              </a:lnSpc>
              <a:spcBef>
                <a:spcPts val="100"/>
              </a:spcBef>
              <a:spcAft>
                <a:spcPts val="0"/>
              </a:spcAft>
              <a:buClr>
                <a:schemeClr val="dk1"/>
              </a:buClr>
              <a:buSzPts val="1100"/>
              <a:buFont typeface="Arial"/>
              <a:buNone/>
            </a:pPr>
            <a:r>
              <a:rPr lang="sv-SE" sz="1000">
                <a:latin typeface="Arial"/>
                <a:ea typeface="Arial"/>
                <a:cs typeface="Arial"/>
                <a:sym typeface="Arial"/>
              </a:rPr>
              <a:t>5. Paving the Way for Research Assessment Reform in ERA</a:t>
            </a:r>
            <a:endParaRPr sz="1000">
              <a:latin typeface="Arial"/>
              <a:ea typeface="Arial"/>
              <a:cs typeface="Arial"/>
              <a:sym typeface="Arial"/>
            </a:endParaRPr>
          </a:p>
          <a:p>
            <a:pPr indent="-292100" lvl="0" marL="457200" rtl="0" algn="l">
              <a:lnSpc>
                <a:spcPct val="100000"/>
              </a:lnSpc>
              <a:spcBef>
                <a:spcPts val="100"/>
              </a:spcBef>
              <a:spcAft>
                <a:spcPts val="0"/>
              </a:spcAft>
              <a:buClr>
                <a:schemeClr val="dk1"/>
              </a:buClr>
              <a:buSzPts val="1000"/>
              <a:buChar char="●"/>
            </a:pPr>
            <a:r>
              <a:rPr lang="sv-SE" sz="1000">
                <a:latin typeface="Arial"/>
                <a:ea typeface="Arial"/>
                <a:cs typeface="Arial"/>
                <a:sym typeface="Arial"/>
              </a:rPr>
              <a:t>Link to ERA and CoARA: Horizon 2020’s push for Open Science, broader impact criteria, and interdisciplinary work directly influenced the 2020+ European Research Area (ERA) policy, which called for a fundamental reform of research assessment.</a:t>
            </a:r>
            <a:endParaRPr sz="1000">
              <a:latin typeface="Arial"/>
              <a:ea typeface="Arial"/>
              <a:cs typeface="Arial"/>
              <a:sym typeface="Arial"/>
            </a:endParaRPr>
          </a:p>
          <a:p>
            <a:pPr indent="-292100" lvl="0" marL="457200" rtl="0" algn="l">
              <a:lnSpc>
                <a:spcPct val="100000"/>
              </a:lnSpc>
              <a:spcBef>
                <a:spcPts val="100"/>
              </a:spcBef>
              <a:spcAft>
                <a:spcPts val="0"/>
              </a:spcAft>
              <a:buClr>
                <a:schemeClr val="dk1"/>
              </a:buClr>
              <a:buSzPts val="1000"/>
              <a:buChar char="●"/>
            </a:pPr>
            <a:r>
              <a:rPr lang="sv-SE" sz="1000">
                <a:latin typeface="Arial"/>
                <a:ea typeface="Arial"/>
                <a:cs typeface="Arial"/>
                <a:sym typeface="Arial"/>
              </a:rPr>
              <a:t>Formation of CoARA: These discussions ultimately led to the Coalition for Advancing Research Assessment (CoARA) in 2022, which formalized commitments to move beyond journal impact factors and support qualitative peer review.</a:t>
            </a:r>
            <a:endParaRPr sz="1000">
              <a:latin typeface="Arial"/>
              <a:ea typeface="Arial"/>
              <a:cs typeface="Arial"/>
              <a:sym typeface="Arial"/>
            </a:endParaRPr>
          </a:p>
          <a:p>
            <a:pPr indent="0" lvl="0" marL="0" rtl="0" algn="l">
              <a:lnSpc>
                <a:spcPct val="100000"/>
              </a:lnSpc>
              <a:spcBef>
                <a:spcPts val="100"/>
              </a:spcBef>
              <a:spcAft>
                <a:spcPts val="0"/>
              </a:spcAft>
              <a:buSzPts val="1400"/>
              <a:buNone/>
            </a:pPr>
            <a:r>
              <a:t/>
            </a:r>
            <a:endParaRPr sz="1100">
              <a:latin typeface="Arial"/>
              <a:ea typeface="Arial"/>
              <a:cs typeface="Arial"/>
              <a:sym typeface="Arial"/>
            </a:endParaRPr>
          </a:p>
          <a:p>
            <a:pPr indent="0" lvl="0" marL="0" rtl="0" algn="l">
              <a:lnSpc>
                <a:spcPct val="100000"/>
              </a:lnSpc>
              <a:spcBef>
                <a:spcPts val="100"/>
              </a:spcBef>
              <a:spcAft>
                <a:spcPts val="100"/>
              </a:spcAft>
              <a:buSzPts val="1400"/>
              <a:buNone/>
            </a:pPr>
            <a:r>
              <a:t/>
            </a:r>
            <a:endParaRPr/>
          </a:p>
        </p:txBody>
      </p:sp>
      <p:sp>
        <p:nvSpPr>
          <p:cNvPr id="361" name="Google Shape;361;g312c7ff1c6d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33fb296a945_26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g33fb296a945_26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3" name="Google Shape;433;g33fb296a945_26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sv-SE"/>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3fb296a945_26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g33fb296a945_26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2" name="Google Shape;442;g33fb296a945_26_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sv-SE"/>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12c7ff1c6d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sv-SE" sz="1000">
                <a:latin typeface="Lato"/>
                <a:ea typeface="Lato"/>
                <a:cs typeface="Lato"/>
                <a:sym typeface="Lato"/>
              </a:rPr>
              <a:t>More recent study among funders, 36 members in 28 countries,, including 32 funding bodies, 1 research performing organisation, and 3 organisations with both funding and research performing roles. As such, the survey results predominantly reflect the perspective of public research funding organisations in Europe.</a:t>
            </a:r>
            <a:endParaRPr sz="1000">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t/>
            </a:r>
            <a:endParaRPr sz="1000">
              <a:solidFill>
                <a:srgbClr val="272827"/>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sv-SE" sz="1000">
                <a:latin typeface="Lato"/>
                <a:ea typeface="Lato"/>
                <a:cs typeface="Lato"/>
                <a:sym typeface="Lato"/>
              </a:rPr>
              <a:t>Results indicate that the inclusion of open science as part of funding requirements is increasing.</a:t>
            </a:r>
            <a:endParaRPr sz="1000">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t/>
            </a:r>
            <a:endParaRPr sz="1000">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sv-SE" sz="1000">
                <a:latin typeface="Lato"/>
                <a:ea typeface="Lato"/>
                <a:cs typeface="Lato"/>
                <a:sym typeface="Lato"/>
              </a:rPr>
              <a:t>Responding institutions indicated that these influences are predominantly from governments and research funding organisations who set the regulatory and funding frameworks, and also from the competitive research and innovation environment (cf. section 3.1.). Conversely, the influence of research community principles and guidelines (e.g. DORA, the Leiden Manifesto, the Metric Tide) was much less recognised (cf. section 4.1.).</a:t>
            </a:r>
            <a:endParaRPr sz="1000">
              <a:latin typeface="Lato"/>
              <a:ea typeface="Lato"/>
              <a:cs typeface="Lato"/>
              <a:sym typeface="Lato"/>
            </a:endParaRPr>
          </a:p>
          <a:p>
            <a:pPr indent="0" lvl="0" marL="0" rtl="0" algn="l">
              <a:lnSpc>
                <a:spcPct val="100000"/>
              </a:lnSpc>
              <a:spcBef>
                <a:spcPts val="0"/>
              </a:spcBef>
              <a:spcAft>
                <a:spcPts val="0"/>
              </a:spcAft>
              <a:buSzPts val="1400"/>
              <a:buNone/>
            </a:pPr>
            <a:r>
              <a:t/>
            </a:r>
            <a:endParaRPr sz="1000">
              <a:latin typeface="Lato"/>
              <a:ea typeface="Lato"/>
              <a:cs typeface="Lato"/>
              <a:sym typeface="Lato"/>
            </a:endParaRPr>
          </a:p>
          <a:p>
            <a:pPr indent="0" lvl="0" marL="0" rtl="0" algn="l">
              <a:lnSpc>
                <a:spcPct val="100000"/>
              </a:lnSpc>
              <a:spcBef>
                <a:spcPts val="0"/>
              </a:spcBef>
              <a:spcAft>
                <a:spcPts val="0"/>
              </a:spcAft>
              <a:buSzPts val="1400"/>
              <a:buNone/>
            </a:pPr>
            <a:r>
              <a:t/>
            </a:r>
            <a:endParaRPr sz="1000">
              <a:latin typeface="Lato"/>
              <a:ea typeface="Lato"/>
              <a:cs typeface="Lato"/>
              <a:sym typeface="Lato"/>
            </a:endParaRPr>
          </a:p>
          <a:p>
            <a:pPr indent="0" lvl="0" marL="914400" rtl="0" algn="l">
              <a:lnSpc>
                <a:spcPct val="100000"/>
              </a:lnSpc>
              <a:spcBef>
                <a:spcPts val="0"/>
              </a:spcBef>
              <a:spcAft>
                <a:spcPts val="0"/>
              </a:spcAft>
              <a:buClr>
                <a:schemeClr val="dk1"/>
              </a:buClr>
              <a:buSzPts val="1100"/>
              <a:buFont typeface="Arial"/>
              <a:buNone/>
            </a:pPr>
            <a:r>
              <a:t/>
            </a:r>
            <a:endParaRPr sz="1000">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sz="1000">
              <a:latin typeface="Lato"/>
              <a:ea typeface="Lato"/>
              <a:cs typeface="Lato"/>
              <a:sym typeface="Lato"/>
            </a:endParaRPr>
          </a:p>
        </p:txBody>
      </p:sp>
      <p:sp>
        <p:nvSpPr>
          <p:cNvPr id="450" name="Google Shape;450;g312c7ff1c6d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4a49d2c12d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4a49d2c12d_0_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g34a49d2c12d_0_7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sv-SE"/>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33fb296a945_26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g33fb296a945_26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2" name="Google Shape;462;g33fb296a945_26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sv-SE"/>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3418051a5aa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g3418051a5aa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2" name="Google Shape;472;g3418051a5aa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sv-SE"/>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418051a5aa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g3418051a5aa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sv-SE"/>
              <a:t>mention universities</a:t>
            </a:r>
            <a:endParaRPr/>
          </a:p>
        </p:txBody>
      </p:sp>
      <p:sp>
        <p:nvSpPr>
          <p:cNvPr id="482" name="Google Shape;482;g3418051a5aa_0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sv-SE"/>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34a49d2c12d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g34a49d2c12d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sv-SE"/>
              <a:t>mention universities</a:t>
            </a:r>
            <a:endParaRPr/>
          </a:p>
        </p:txBody>
      </p:sp>
      <p:sp>
        <p:nvSpPr>
          <p:cNvPr id="490" name="Google Shape;490;g34a49d2c12d_0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sv-SE"/>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3956f7bb0d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g33956f7bb0d_0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sv-SE"/>
              <a:t>mention universities</a:t>
            </a:r>
            <a:endParaRPr/>
          </a:p>
        </p:txBody>
      </p:sp>
      <p:sp>
        <p:nvSpPr>
          <p:cNvPr id="498" name="Google Shape;498;g33956f7bb0d_0_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sv-SE"/>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341c1aff507_4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g341c1aff507_4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sv-SE"/>
              <a:t>Images from: Dataseer, OA.Report, Europe PMC</a:t>
            </a:r>
            <a:endParaRPr/>
          </a:p>
        </p:txBody>
      </p:sp>
      <p:sp>
        <p:nvSpPr>
          <p:cNvPr id="507" name="Google Shape;507;g341c1aff507_4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sv-SE"/>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306c6c483aa_0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800">
              <a:solidFill>
                <a:srgbClr val="272827"/>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517" name="Google Shape;517;g306c6c483aa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33fb296a945_26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g33fb296a945_26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8" name="Google Shape;528;g33fb296a945_26_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sv-SE"/>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34a49d2c12d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34a49d2c12d_0_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g34a49d2c12d_0_4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sv-SE"/>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34a49d2c12d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34a49d2c12d_0_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g34a49d2c12d_0_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sv-SE"/>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4a49d2c12d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4a49d2c12d_0_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g34a49d2c12d_0_6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sv-SE"/>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34118be586d_25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g34118be586d_25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4" name="Google Shape;554;g34118be586d_25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sv-SE"/>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33956f7bb0d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g33956f7bb0d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sv-SE"/>
              <a:t>&lt;a href="https://www.freepik.com/free-vector/hand-draw-doodle-sketch-icon-set-design_35473778.htm#fromView=author&amp;page=21&amp;position=3&amp;uuid=a295196d-3eca-43e0-9da1-3cfd4b834f61"&gt;Image by Harryarts on Freepik&lt;/a&gt;</a:t>
            </a:r>
            <a:endParaRPr/>
          </a:p>
        </p:txBody>
      </p:sp>
      <p:sp>
        <p:nvSpPr>
          <p:cNvPr id="563" name="Google Shape;563;g33956f7bb0d_0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sv-SE"/>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34118be586d_25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g34118be586d_25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sv-SE"/>
              <a:t>&lt;a href="https://www.freepik.com/free-vector/hand-draw-doodle-sketch-icon-set-design_35473778.htm#fromView=author&amp;page=21&amp;position=3&amp;uuid=a295196d-3eca-43e0-9da1-3cfd4b834f61"&gt;Image by Harryarts on Freepik&lt;/a&gt;</a:t>
            </a:r>
            <a:endParaRPr/>
          </a:p>
          <a:p>
            <a:pPr indent="0" lvl="0" marL="0" rtl="0" algn="l">
              <a:lnSpc>
                <a:spcPct val="100000"/>
              </a:lnSpc>
              <a:spcBef>
                <a:spcPts val="0"/>
              </a:spcBef>
              <a:spcAft>
                <a:spcPts val="0"/>
              </a:spcAft>
              <a:buSzPts val="1400"/>
              <a:buNone/>
            </a:pPr>
            <a:r>
              <a:rPr lang="sv-SE"/>
              <a:t>&lt;a href="https://www.freepik.com/free-vector/hand-draw-doodle-sketch-icon-set-design_35473815.htm#fromView=author&amp;page=18&amp;position=45&amp;uuid=055e2556-8685-4249-89f4-1cc21a625a6f"&gt;Image by Harryarts on Freepik&lt;/a&gt;</a:t>
            </a:r>
            <a:endParaRPr/>
          </a:p>
          <a:p>
            <a:pPr indent="0" lvl="0" marL="0" rtl="0" algn="l">
              <a:lnSpc>
                <a:spcPct val="100000"/>
              </a:lnSpc>
              <a:spcBef>
                <a:spcPts val="0"/>
              </a:spcBef>
              <a:spcAft>
                <a:spcPts val="0"/>
              </a:spcAft>
              <a:buSzPts val="1400"/>
              <a:buNone/>
            </a:pPr>
            <a:r>
              <a:t/>
            </a:r>
            <a:endParaRPr/>
          </a:p>
        </p:txBody>
      </p:sp>
      <p:sp>
        <p:nvSpPr>
          <p:cNvPr id="583" name="Google Shape;583;g34118be586d_25_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sv-SE"/>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34118be586d_25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g34118be586d_25_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3" name="Google Shape;613;g34118be586d_25_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sv-SE"/>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34118be586d_25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g34118be586d_25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sv-SE"/>
              <a:t>will not talk about it - just give it to them as help-sheet</a:t>
            </a:r>
            <a:endParaRPr/>
          </a:p>
        </p:txBody>
      </p:sp>
      <p:sp>
        <p:nvSpPr>
          <p:cNvPr id="623" name="Google Shape;623;g34118be586d_25_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sv-SE"/>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34118be586d_25_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g34118be586d_25_1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0" name="Google Shape;630;g34118be586d_25_1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34118be586d_25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0" name="Google Shape;640;g34118be586d_25_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1" name="Google Shape;641;g34118be586d_25_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sv-SE"/>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34118be586d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0" name="Google Shape;650;g34118be586d_0_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1" name="Google Shape;651;g34118be586d_0_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34112c52e4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0" name="Google Shape;660;g34112c52e4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sv-SE"/>
              <a:t>&lt;a href="https://www.freepik.com/free-vector/hand-drawn-business-icons-doddle-set-sketch-design_35473795.htm#fromView=search&amp;page=1&amp;position=49&amp;uuid=8fe4dbbe-5710-4174-9816-059433f11907&amp;query=collection+of+icons+for+author"&gt;Image by Harryarts on Freepik&lt;/a&gt;</a:t>
            </a:r>
            <a:endParaRPr/>
          </a:p>
        </p:txBody>
      </p:sp>
      <p:sp>
        <p:nvSpPr>
          <p:cNvPr id="661" name="Google Shape;661;g34112c52e44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34118be586d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0" name="Google Shape;680;g34118be586d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sv-SE"/>
              <a:t>&lt;a href="https://www.freepik.com/free-vector/hand-drawn-business-icons-doddle-set-sketch-design_35473795.htm#fromView=search&amp;page=1&amp;position=49&amp;uuid=8fe4dbbe-5710-4174-9816-059433f11907&amp;query=collection+of+icons+for+author"&gt;Image by Harryarts on Freepik&lt;/a&gt;</a:t>
            </a:r>
            <a:endParaRPr/>
          </a:p>
        </p:txBody>
      </p:sp>
      <p:sp>
        <p:nvSpPr>
          <p:cNvPr id="681" name="Google Shape;681;g34118be586d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06c6c483aa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sv-SE" sz="1100">
                <a:latin typeface="Lato"/>
                <a:ea typeface="Lato"/>
                <a:cs typeface="Lato"/>
                <a:sym typeface="Lato"/>
              </a:rPr>
              <a:t>Implementation of Open Science practices is slow, and there is little incentive for researchers to follow OS practices. </a:t>
            </a:r>
            <a:endParaRPr sz="1100">
              <a:latin typeface="Lato"/>
              <a:ea typeface="Lato"/>
              <a:cs typeface="Lato"/>
              <a:sym typeface="Lato"/>
            </a:endParaRPr>
          </a:p>
          <a:p>
            <a:pPr indent="0" lvl="0" marL="0" rtl="0" algn="l">
              <a:lnSpc>
                <a:spcPct val="100000"/>
              </a:lnSpc>
              <a:spcBef>
                <a:spcPts val="0"/>
              </a:spcBef>
              <a:spcAft>
                <a:spcPts val="0"/>
              </a:spcAft>
              <a:buSzPts val="1400"/>
              <a:buNone/>
            </a:pPr>
            <a:r>
              <a:rPr lang="sv-SE" sz="1100">
                <a:latin typeface="Lato"/>
                <a:ea typeface="Lato"/>
                <a:cs typeface="Lato"/>
                <a:sym typeface="Lato"/>
              </a:rPr>
              <a:t>Right now, researchers are mainly rewarded for publications, not for including Open Science into their projects. Departing from this paradigm is a risk to individual researchers’ careers. Changes thus need to be made in the way researchers are evaluated. </a:t>
            </a:r>
            <a:endParaRPr sz="1100">
              <a:latin typeface="Lato"/>
              <a:ea typeface="Lato"/>
              <a:cs typeface="Lato"/>
              <a:sym typeface="Lato"/>
            </a:endParaRPr>
          </a:p>
          <a:p>
            <a:pPr indent="0" lvl="0" marL="0" rtl="0" algn="l">
              <a:lnSpc>
                <a:spcPct val="100000"/>
              </a:lnSpc>
              <a:spcBef>
                <a:spcPts val="0"/>
              </a:spcBef>
              <a:spcAft>
                <a:spcPts val="0"/>
              </a:spcAft>
              <a:buSzPts val="1400"/>
              <a:buNone/>
            </a:pPr>
            <a:r>
              <a:t/>
            </a:r>
            <a:endParaRPr sz="1100">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sv-SE" sz="1100">
                <a:latin typeface="Lato"/>
                <a:ea typeface="Lato"/>
                <a:cs typeface="Lato"/>
                <a:sym typeface="Lato"/>
              </a:rPr>
              <a:t>This tracks closely with the findings previously discussed in this report, indicating that Open Science and Access policies have not yet been transposed into university incentive and reward structures. </a:t>
            </a:r>
            <a:r>
              <a:rPr b="1" lang="sv-SE" sz="1100">
                <a:latin typeface="Lato"/>
                <a:ea typeface="Lato"/>
                <a:cs typeface="Lato"/>
                <a:sym typeface="Lato"/>
              </a:rPr>
              <a:t>European University association 2019</a:t>
            </a:r>
            <a:endParaRPr b="1" sz="1100">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sz="1100">
              <a:latin typeface="Lato"/>
              <a:ea typeface="Lato"/>
              <a:cs typeface="Lato"/>
              <a:sym typeface="Lato"/>
            </a:endParaRPr>
          </a:p>
          <a:p>
            <a:pPr indent="0" lvl="0" marL="0" rtl="0" algn="l">
              <a:lnSpc>
                <a:spcPct val="100000"/>
              </a:lnSpc>
              <a:spcBef>
                <a:spcPts val="0"/>
              </a:spcBef>
              <a:spcAft>
                <a:spcPts val="0"/>
              </a:spcAft>
              <a:buSzPts val="1400"/>
              <a:buNone/>
            </a:pPr>
            <a:r>
              <a:rPr lang="sv-SE" sz="1100">
                <a:latin typeface="Lato"/>
                <a:ea typeface="Lato"/>
                <a:cs typeface="Lato"/>
                <a:sym typeface="Lato"/>
              </a:rPr>
              <a:t> </a:t>
            </a:r>
            <a:endParaRPr sz="1100">
              <a:latin typeface="Lato"/>
              <a:ea typeface="Lato"/>
              <a:cs typeface="Lato"/>
              <a:sym typeface="Lato"/>
            </a:endParaRPr>
          </a:p>
          <a:p>
            <a:pPr indent="0" lvl="0" marL="0" rtl="0" algn="l">
              <a:lnSpc>
                <a:spcPct val="100000"/>
              </a:lnSpc>
              <a:spcBef>
                <a:spcPts val="0"/>
              </a:spcBef>
              <a:spcAft>
                <a:spcPts val="0"/>
              </a:spcAft>
              <a:buSzPts val="1400"/>
              <a:buNone/>
            </a:pPr>
            <a:r>
              <a:t/>
            </a:r>
            <a:endParaRPr sz="1100">
              <a:latin typeface="Lato"/>
              <a:ea typeface="Lato"/>
              <a:cs typeface="Lato"/>
              <a:sym typeface="Lato"/>
            </a:endParaRPr>
          </a:p>
          <a:p>
            <a:pPr indent="0" lvl="0" marL="0" rtl="0" algn="l">
              <a:lnSpc>
                <a:spcPct val="100000"/>
              </a:lnSpc>
              <a:spcBef>
                <a:spcPts val="0"/>
              </a:spcBef>
              <a:spcAft>
                <a:spcPts val="0"/>
              </a:spcAft>
              <a:buSzPts val="1400"/>
              <a:buNone/>
            </a:pPr>
            <a:r>
              <a:t/>
            </a:r>
            <a:endParaRPr/>
          </a:p>
        </p:txBody>
      </p:sp>
      <p:sp>
        <p:nvSpPr>
          <p:cNvPr id="221" name="Google Shape;221;g306c6c483aa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34118be586d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g34118be586d_0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7" name="Google Shape;707;g34118be586d_0_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34118be586d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4" name="Google Shape;714;g34118be586d_0_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5" name="Google Shape;715;g34118be586d_0_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3418051a5a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3" name="Google Shape;723;g3418051a5aa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4" name="Google Shape;724;g3418051a5aa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341c1aff507_4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2" name="Google Shape;732;g341c1aff507_4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3" name="Google Shape;733;g341c1aff507_4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sv-SE"/>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34118be586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9" name="Google Shape;739;g34118be586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0" name="Google Shape;740;g34118be586d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sv-SE"/>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341c1aff507_3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1" name="Google Shape;751;g341c1aff507_3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lang="sv-SE" sz="1000">
                <a:solidFill>
                  <a:srgbClr val="171616"/>
                </a:solidFill>
                <a:latin typeface="Lato"/>
                <a:ea typeface="Lato"/>
                <a:cs typeface="Lato"/>
                <a:sym typeface="Lato"/>
              </a:rPr>
              <a:t>The aim for this workshop is to highlight the importance of the upcoming changes in research evaluation and to provide you with tools to share all your research output. </a:t>
            </a:r>
            <a:endParaRPr sz="1000">
              <a:solidFill>
                <a:srgbClr val="171616"/>
              </a:solidFill>
              <a:latin typeface="Lato"/>
              <a:ea typeface="Lato"/>
              <a:cs typeface="Lato"/>
              <a:sym typeface="Lato"/>
            </a:endParaRPr>
          </a:p>
        </p:txBody>
      </p:sp>
      <p:sp>
        <p:nvSpPr>
          <p:cNvPr id="752" name="Google Shape;752;g341c1aff507_3_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sv-SE"/>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341bfd5f0d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8" name="Google Shape;758;g341bfd5f0d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9" name="Google Shape;759;g341bfd5f0d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sv-SE"/>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33956f7bb0d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0" name="Google Shape;770;g33956f7bb0d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1" name="Google Shape;771;g33956f7bb0d_0_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sv-SE"/>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341c1aff507_3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9" name="Google Shape;779;g341c1aff507_3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0" name="Google Shape;780;g341c1aff507_3_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sv-SE"/>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33956f7bb0d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7" name="Google Shape;787;g33956f7bb0d_0_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sv-SE"/>
              <a:t>what about repositories and other sites for sharing</a:t>
            </a:r>
            <a:endParaRPr/>
          </a:p>
        </p:txBody>
      </p:sp>
      <p:sp>
        <p:nvSpPr>
          <p:cNvPr id="788" name="Google Shape;788;g33956f7bb0d_0_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sv-SE"/>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312c369d335_4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sv-SE" sz="1100">
                <a:solidFill>
                  <a:srgbClr val="272827"/>
                </a:solidFill>
                <a:latin typeface="Lato"/>
                <a:ea typeface="Lato"/>
                <a:cs typeface="Lato"/>
                <a:sym typeface="Lato"/>
              </a:rPr>
              <a:t>This report’s findings are based on 260 valid responses from universities in 32 European countries.</a:t>
            </a:r>
            <a:endParaRPr sz="1100">
              <a:solidFill>
                <a:srgbClr val="272827"/>
              </a:solidFill>
              <a:latin typeface="Lato"/>
              <a:ea typeface="Lato"/>
              <a:cs typeface="Lato"/>
              <a:sym typeface="Lato"/>
            </a:endParaRPr>
          </a:p>
          <a:p>
            <a:pPr indent="0" lvl="0" marL="0" rtl="0" algn="l">
              <a:lnSpc>
                <a:spcPct val="115000"/>
              </a:lnSpc>
              <a:spcBef>
                <a:spcPts val="0"/>
              </a:spcBef>
              <a:spcAft>
                <a:spcPts val="0"/>
              </a:spcAft>
              <a:buSzPts val="1400"/>
              <a:buNone/>
            </a:pPr>
            <a:r>
              <a:t/>
            </a:r>
            <a:endParaRPr sz="1100" u="sng">
              <a:latin typeface="Lato"/>
              <a:ea typeface="Lato"/>
              <a:cs typeface="Lato"/>
              <a:sym typeface="Lato"/>
            </a:endParaRPr>
          </a:p>
          <a:p>
            <a:pPr indent="0" lvl="0" marL="0" rtl="0" algn="l">
              <a:lnSpc>
                <a:spcPct val="115000"/>
              </a:lnSpc>
              <a:spcBef>
                <a:spcPts val="0"/>
              </a:spcBef>
              <a:spcAft>
                <a:spcPts val="0"/>
              </a:spcAft>
              <a:buSzPts val="1400"/>
              <a:buNone/>
            </a:pPr>
            <a:r>
              <a:rPr lang="sv-SE" sz="1100" u="sng">
                <a:latin typeface="Lato"/>
                <a:ea typeface="Lato"/>
                <a:cs typeface="Lato"/>
                <a:sym typeface="Lato"/>
              </a:rPr>
              <a:t>Methods used to evaluate researchers: </a:t>
            </a:r>
            <a:endParaRPr sz="1100" u="sng">
              <a:latin typeface="Lato"/>
              <a:ea typeface="Lato"/>
              <a:cs typeface="Lato"/>
              <a:sym typeface="Lato"/>
            </a:endParaRPr>
          </a:p>
          <a:p>
            <a:pPr indent="0" lvl="0" marL="0" rtl="0" algn="l">
              <a:lnSpc>
                <a:spcPct val="115000"/>
              </a:lnSpc>
              <a:spcBef>
                <a:spcPts val="0"/>
              </a:spcBef>
              <a:spcAft>
                <a:spcPts val="0"/>
              </a:spcAft>
              <a:buSzPts val="1400"/>
              <a:buNone/>
            </a:pPr>
            <a:r>
              <a:rPr lang="sv-SE" sz="1100">
                <a:latin typeface="Lato"/>
                <a:ea typeface="Lato"/>
                <a:cs typeface="Lato"/>
                <a:sym typeface="Lato"/>
              </a:rPr>
              <a:t>‘Very important’: metrics citations or publication number 53%, qualitative peer-review assessment 48%, research impact &amp; patents 30%. A large majority of responding institutions use a combination of qualitative peer-review and quantitative metrics to assess research for career purposes.</a:t>
            </a:r>
            <a:endParaRPr sz="1100">
              <a:latin typeface="Lato"/>
              <a:ea typeface="Lato"/>
              <a:cs typeface="Lato"/>
              <a:sym typeface="Lato"/>
            </a:endParaRPr>
          </a:p>
          <a:p>
            <a:pPr indent="0" lvl="0" marL="0" rtl="0" algn="l">
              <a:lnSpc>
                <a:spcPct val="100000"/>
              </a:lnSpc>
              <a:spcBef>
                <a:spcPts val="0"/>
              </a:spcBef>
              <a:spcAft>
                <a:spcPts val="0"/>
              </a:spcAft>
              <a:buSzPts val="1400"/>
              <a:buNone/>
            </a:pPr>
            <a:r>
              <a:t/>
            </a:r>
            <a:endParaRPr sz="1100">
              <a:latin typeface="Lato"/>
              <a:ea typeface="Lato"/>
              <a:cs typeface="Lato"/>
              <a:sym typeface="Lato"/>
            </a:endParaRPr>
          </a:p>
          <a:p>
            <a:pPr indent="-292100" lvl="0" marL="457200" rtl="0" algn="l">
              <a:lnSpc>
                <a:spcPct val="115000"/>
              </a:lnSpc>
              <a:spcBef>
                <a:spcPts val="0"/>
              </a:spcBef>
              <a:spcAft>
                <a:spcPts val="0"/>
              </a:spcAft>
              <a:buClr>
                <a:srgbClr val="272827"/>
              </a:buClr>
              <a:buSzPts val="1000"/>
              <a:buFont typeface="Lato"/>
              <a:buChar char="●"/>
            </a:pPr>
            <a:r>
              <a:rPr b="1" lang="sv-SE" sz="1000">
                <a:solidFill>
                  <a:srgbClr val="272827"/>
                </a:solidFill>
                <a:latin typeface="Lato"/>
                <a:ea typeface="Lato"/>
                <a:cs typeface="Lato"/>
                <a:sym typeface="Lato"/>
              </a:rPr>
              <a:t>research impact and knowledge transfer: e.g. intellectual properties such as patents and licenses</a:t>
            </a:r>
            <a:endParaRPr b="1" sz="1000">
              <a:solidFill>
                <a:srgbClr val="272827"/>
              </a:solidFill>
              <a:latin typeface="Lato"/>
              <a:ea typeface="Lato"/>
              <a:cs typeface="Lato"/>
              <a:sym typeface="Lato"/>
            </a:endParaRPr>
          </a:p>
          <a:p>
            <a:pPr indent="-292100" lvl="0" marL="457200" rtl="0" algn="l">
              <a:lnSpc>
                <a:spcPct val="115000"/>
              </a:lnSpc>
              <a:spcBef>
                <a:spcPts val="0"/>
              </a:spcBef>
              <a:spcAft>
                <a:spcPts val="0"/>
              </a:spcAft>
              <a:buClr>
                <a:srgbClr val="272827"/>
              </a:buClr>
              <a:buSzPts val="1000"/>
              <a:buFont typeface="Lato"/>
              <a:buChar char="●"/>
            </a:pPr>
            <a:r>
              <a:rPr b="1" lang="sv-SE" sz="1000">
                <a:solidFill>
                  <a:srgbClr val="272827"/>
                </a:solidFill>
                <a:latin typeface="Lato"/>
                <a:ea typeface="Lato"/>
                <a:cs typeface="Lato"/>
                <a:sym typeface="Lato"/>
              </a:rPr>
              <a:t>metrics measuring collaborations within academia based on co-authorship: e.g. SCOPUS Author position metric</a:t>
            </a:r>
            <a:endParaRPr b="1" sz="1000">
              <a:solidFill>
                <a:srgbClr val="272827"/>
              </a:solidFill>
              <a:latin typeface="Lato"/>
              <a:ea typeface="Lato"/>
              <a:cs typeface="Lato"/>
              <a:sym typeface="Lato"/>
            </a:endParaRPr>
          </a:p>
          <a:p>
            <a:pPr indent="-292100" lvl="0" marL="457200" rtl="0" algn="l">
              <a:lnSpc>
                <a:spcPct val="115000"/>
              </a:lnSpc>
              <a:spcBef>
                <a:spcPts val="0"/>
              </a:spcBef>
              <a:spcAft>
                <a:spcPts val="0"/>
              </a:spcAft>
              <a:buClr>
                <a:srgbClr val="272827"/>
              </a:buClr>
              <a:buSzPts val="1000"/>
              <a:buFont typeface="Lato"/>
              <a:buChar char="●"/>
            </a:pPr>
            <a:r>
              <a:rPr b="1" lang="sv-SE" sz="1000">
                <a:solidFill>
                  <a:srgbClr val="272827"/>
                </a:solidFill>
                <a:latin typeface="Lato"/>
                <a:ea typeface="Lato"/>
                <a:cs typeface="Lato"/>
                <a:sym typeface="Lato"/>
              </a:rPr>
              <a:t>Open science indicators: e.g. PLOS Open Science indicators (sharing of research data in repositories, sharing of code, posting of preprints, protocol sharing, study registration). </a:t>
            </a:r>
            <a:endParaRPr b="1" sz="1000">
              <a:solidFill>
                <a:srgbClr val="272827"/>
              </a:solidFill>
              <a:latin typeface="Lato"/>
              <a:ea typeface="Lato"/>
              <a:cs typeface="Lato"/>
              <a:sym typeface="Lato"/>
            </a:endParaRPr>
          </a:p>
          <a:p>
            <a:pPr indent="-292100" lvl="0" marL="457200" rtl="0" algn="l">
              <a:lnSpc>
                <a:spcPct val="115000"/>
              </a:lnSpc>
              <a:spcBef>
                <a:spcPts val="0"/>
              </a:spcBef>
              <a:spcAft>
                <a:spcPts val="0"/>
              </a:spcAft>
              <a:buSzPts val="1000"/>
              <a:buFont typeface="Lato"/>
              <a:buChar char="●"/>
            </a:pPr>
            <a:r>
              <a:rPr b="1" lang="sv-SE" sz="1000">
                <a:solidFill>
                  <a:srgbClr val="272827"/>
                </a:solidFill>
                <a:latin typeface="Lato"/>
                <a:ea typeface="Lato"/>
                <a:cs typeface="Lato"/>
                <a:sym typeface="Lato"/>
              </a:rPr>
              <a:t>Altmetrics: e.g altmetri</a:t>
            </a:r>
            <a:r>
              <a:rPr b="1" lang="sv-SE" sz="1000">
                <a:latin typeface="Lato"/>
                <a:ea typeface="Lato"/>
                <a:cs typeface="Lato"/>
                <a:sym typeface="Lato"/>
              </a:rPr>
              <a:t>c.com Altmetric’s interface tracks online engagement to reveal how and where your research is making a difference.</a:t>
            </a:r>
            <a:endParaRPr sz="1100">
              <a:latin typeface="Lato"/>
              <a:ea typeface="Lato"/>
              <a:cs typeface="Lato"/>
              <a:sym typeface="Lato"/>
            </a:endParaRPr>
          </a:p>
          <a:p>
            <a:pPr indent="0" lvl="0" marL="0" rtl="0" algn="l">
              <a:lnSpc>
                <a:spcPct val="100000"/>
              </a:lnSpc>
              <a:spcBef>
                <a:spcPts val="0"/>
              </a:spcBef>
              <a:spcAft>
                <a:spcPts val="0"/>
              </a:spcAft>
              <a:buSzPts val="1400"/>
              <a:buNone/>
            </a:pPr>
            <a:r>
              <a:t/>
            </a:r>
            <a:endParaRPr sz="1100">
              <a:latin typeface="Lato"/>
              <a:ea typeface="Lato"/>
              <a:cs typeface="Lato"/>
              <a:sym typeface="Lato"/>
            </a:endParaRPr>
          </a:p>
          <a:p>
            <a:pPr indent="0" lvl="0" marL="0" rtl="0" algn="l">
              <a:lnSpc>
                <a:spcPct val="100000"/>
              </a:lnSpc>
              <a:spcBef>
                <a:spcPts val="0"/>
              </a:spcBef>
              <a:spcAft>
                <a:spcPts val="0"/>
              </a:spcAft>
              <a:buSzPts val="1400"/>
              <a:buNone/>
            </a:pPr>
            <a:r>
              <a:rPr lang="sv-SE" sz="1100">
                <a:latin typeface="Lato"/>
                <a:ea typeface="Lato"/>
                <a:cs typeface="Lato"/>
                <a:sym typeface="Lato"/>
              </a:rPr>
              <a:t>Main metric used is JIF, h-index, not so much other metrics</a:t>
            </a:r>
            <a:endParaRPr sz="1100">
              <a:latin typeface="Lato"/>
              <a:ea typeface="Lato"/>
              <a:cs typeface="Lato"/>
              <a:sym typeface="Lato"/>
            </a:endParaRPr>
          </a:p>
          <a:p>
            <a:pPr indent="0" lvl="0" marL="914400" rtl="0" algn="l">
              <a:lnSpc>
                <a:spcPct val="100000"/>
              </a:lnSpc>
              <a:spcBef>
                <a:spcPts val="0"/>
              </a:spcBef>
              <a:spcAft>
                <a:spcPts val="0"/>
              </a:spcAft>
              <a:buSzPts val="1400"/>
              <a:buNone/>
            </a:pPr>
            <a:r>
              <a:t/>
            </a:r>
            <a:endParaRPr sz="1100">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sv-SE" sz="1100">
                <a:latin typeface="Lato"/>
                <a:ea typeface="Lato"/>
                <a:cs typeface="Lato"/>
                <a:sym typeface="Lato"/>
              </a:rPr>
              <a:t>Universities approaches to research assessment are mainly determined by government influence, and guidelines developed by other universities. Not so much DORA (15-23%) and Leiden manifesto (15-22%) </a:t>
            </a:r>
            <a:endParaRPr sz="1100">
              <a:latin typeface="Lato"/>
              <a:ea typeface="Lato"/>
              <a:cs typeface="Lato"/>
              <a:sym typeface="Lato"/>
            </a:endParaRPr>
          </a:p>
          <a:p>
            <a:pPr indent="0" lvl="0" marL="0" rtl="0" algn="l">
              <a:lnSpc>
                <a:spcPct val="100000"/>
              </a:lnSpc>
              <a:spcBef>
                <a:spcPts val="0"/>
              </a:spcBef>
              <a:spcAft>
                <a:spcPts val="0"/>
              </a:spcAft>
              <a:buSzPts val="1400"/>
              <a:buNone/>
            </a:pPr>
            <a:r>
              <a:t/>
            </a:r>
            <a:endParaRPr>
              <a:latin typeface="Lato"/>
              <a:ea typeface="Lato"/>
              <a:cs typeface="Lato"/>
              <a:sym typeface="Lato"/>
            </a:endParaRPr>
          </a:p>
        </p:txBody>
      </p:sp>
      <p:sp>
        <p:nvSpPr>
          <p:cNvPr id="227" name="Google Shape;227;g312c369d335_4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0f5deefb05_0_5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000">
              <a:latin typeface="Roboto"/>
              <a:ea typeface="Roboto"/>
              <a:cs typeface="Roboto"/>
              <a:sym typeface="Roboto"/>
            </a:endParaRPr>
          </a:p>
          <a:p>
            <a:pPr indent="0" lvl="0" marL="0" rtl="0" algn="l">
              <a:lnSpc>
                <a:spcPct val="100000"/>
              </a:lnSpc>
              <a:spcBef>
                <a:spcPts val="0"/>
              </a:spcBef>
              <a:spcAft>
                <a:spcPts val="0"/>
              </a:spcAft>
              <a:buSzPts val="1400"/>
              <a:buNone/>
            </a:pPr>
            <a:r>
              <a:t/>
            </a:r>
            <a:endParaRPr/>
          </a:p>
        </p:txBody>
      </p:sp>
      <p:sp>
        <p:nvSpPr>
          <p:cNvPr id="238" name="Google Shape;238;g30f5deefb05_0_5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3956f7bb0d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g33956f7bb0d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5" name="Google Shape;255;g33956f7bb0d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sv-SE"/>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4a49d2c12d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g34a49d2c12d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5" name="Google Shape;265;g34a49d2c12d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sv-SE"/>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4a49d2c12d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g34a49d2c12d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7" name="Google Shape;277;g34a49d2c12d_0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sv-SE"/>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without our host unis" type="title">
  <p:cSld name="TITLE">
    <p:spTree>
      <p:nvGrpSpPr>
        <p:cNvPr id="15" name="Shape 15"/>
        <p:cNvGrpSpPr/>
        <p:nvPr/>
      </p:nvGrpSpPr>
      <p:grpSpPr>
        <a:xfrm>
          <a:off x="0" y="0"/>
          <a:ext cx="0" cy="0"/>
          <a:chOff x="0" y="0"/>
          <a:chExt cx="0" cy="0"/>
        </a:xfrm>
      </p:grpSpPr>
      <p:sp>
        <p:nvSpPr>
          <p:cNvPr id="16" name="Google Shape;16;p12"/>
          <p:cNvSpPr txBox="1"/>
          <p:nvPr>
            <p:ph type="ctrTitle"/>
          </p:nvPr>
        </p:nvSpPr>
        <p:spPr>
          <a:xfrm>
            <a:off x="1524000" y="1269833"/>
            <a:ext cx="9144000" cy="224012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71616"/>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171616"/>
              </a:buClr>
              <a:buSzPts val="2400"/>
              <a:buNone/>
              <a:defRPr sz="2400"/>
            </a:lvl1pPr>
            <a:lvl2pPr lvl="1" algn="ctr">
              <a:lnSpc>
                <a:spcPct val="90000"/>
              </a:lnSpc>
              <a:spcBef>
                <a:spcPts val="500"/>
              </a:spcBef>
              <a:spcAft>
                <a:spcPts val="0"/>
              </a:spcAft>
              <a:buClr>
                <a:srgbClr val="171616"/>
              </a:buClr>
              <a:buSzPts val="2000"/>
              <a:buNone/>
              <a:defRPr sz="2000"/>
            </a:lvl2pPr>
            <a:lvl3pPr lvl="2" algn="ctr">
              <a:lnSpc>
                <a:spcPct val="90000"/>
              </a:lnSpc>
              <a:spcBef>
                <a:spcPts val="500"/>
              </a:spcBef>
              <a:spcAft>
                <a:spcPts val="0"/>
              </a:spcAft>
              <a:buClr>
                <a:srgbClr val="171616"/>
              </a:buClr>
              <a:buSzPts val="1800"/>
              <a:buNone/>
              <a:defRPr sz="1800"/>
            </a:lvl3pPr>
            <a:lvl4pPr lvl="3" algn="ctr">
              <a:lnSpc>
                <a:spcPct val="90000"/>
              </a:lnSpc>
              <a:spcBef>
                <a:spcPts val="500"/>
              </a:spcBef>
              <a:spcAft>
                <a:spcPts val="0"/>
              </a:spcAft>
              <a:buClr>
                <a:srgbClr val="171616"/>
              </a:buClr>
              <a:buSzPts val="1600"/>
              <a:buNone/>
              <a:defRPr sz="1600"/>
            </a:lvl4pPr>
            <a:lvl5pPr lvl="4" algn="ctr">
              <a:lnSpc>
                <a:spcPct val="90000"/>
              </a:lnSpc>
              <a:spcBef>
                <a:spcPts val="500"/>
              </a:spcBef>
              <a:spcAft>
                <a:spcPts val="0"/>
              </a:spcAft>
              <a:buClr>
                <a:srgbClr val="17161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a:p>
        </p:txBody>
      </p:sp>
      <p:pic>
        <p:nvPicPr>
          <p:cNvPr descr="A close up of a logo&#10;&#10;Description automatically generated" id="21" name="Google Shape;21;p12"/>
          <p:cNvPicPr preferRelativeResize="0"/>
          <p:nvPr/>
        </p:nvPicPr>
        <p:blipFill rotWithShape="1">
          <a:blip r:embed="rId2">
            <a:alphaModFix/>
          </a:blip>
          <a:srcRect b="0" l="0" r="0" t="0"/>
          <a:stretch/>
        </p:blipFill>
        <p:spPr>
          <a:xfrm>
            <a:off x="778710" y="486408"/>
            <a:ext cx="3605531" cy="783426"/>
          </a:xfrm>
          <a:prstGeom prst="rect">
            <a:avLst/>
          </a:prstGeom>
          <a:noFill/>
          <a:ln>
            <a:noFill/>
          </a:ln>
        </p:spPr>
      </p:pic>
      <p:cxnSp>
        <p:nvCxnSpPr>
          <p:cNvPr id="22" name="Google Shape;22;p12"/>
          <p:cNvCxnSpPr/>
          <p:nvPr/>
        </p:nvCxnSpPr>
        <p:spPr>
          <a:xfrm rot="10800000">
            <a:off x="0" y="6811702"/>
            <a:ext cx="12192000" cy="0"/>
          </a:xfrm>
          <a:prstGeom prst="straightConnector1">
            <a:avLst/>
          </a:prstGeom>
          <a:noFill/>
          <a:ln cap="flat" cmpd="sng" w="101600">
            <a:solidFill>
              <a:schemeClr val="accent1"/>
            </a:solidFill>
            <a:prstDash val="solid"/>
            <a:miter lim="800000"/>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_with picture_no bullet points">
  <p:cSld name="One column_with picture_no bullet points">
    <p:spTree>
      <p:nvGrpSpPr>
        <p:cNvPr id="91" name="Shape 91"/>
        <p:cNvGrpSpPr/>
        <p:nvPr/>
      </p:nvGrpSpPr>
      <p:grpSpPr>
        <a:xfrm>
          <a:off x="0" y="0"/>
          <a:ext cx="0" cy="0"/>
          <a:chOff x="0" y="0"/>
          <a:chExt cx="0" cy="0"/>
        </a:xfrm>
      </p:grpSpPr>
      <p:sp>
        <p:nvSpPr>
          <p:cNvPr id="92" name="Google Shape;92;p27"/>
          <p:cNvSpPr txBox="1"/>
          <p:nvPr>
            <p:ph idx="1" type="body"/>
          </p:nvPr>
        </p:nvSpPr>
        <p:spPr>
          <a:xfrm>
            <a:off x="838200" y="1590263"/>
            <a:ext cx="3803247" cy="45867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71616"/>
              </a:buClr>
              <a:buSzPts val="2800"/>
              <a:buNone/>
              <a:defRPr/>
            </a:lvl1pPr>
            <a:lvl2pPr indent="-228600" lvl="1" marL="914400" algn="l">
              <a:lnSpc>
                <a:spcPct val="90000"/>
              </a:lnSpc>
              <a:spcBef>
                <a:spcPts val="500"/>
              </a:spcBef>
              <a:spcAft>
                <a:spcPts val="0"/>
              </a:spcAft>
              <a:buClr>
                <a:srgbClr val="171616"/>
              </a:buClr>
              <a:buSzPts val="2400"/>
              <a:buNone/>
              <a:defRPr/>
            </a:lvl2pPr>
            <a:lvl3pPr indent="-228600" lvl="2" marL="1371600" algn="l">
              <a:lnSpc>
                <a:spcPct val="90000"/>
              </a:lnSpc>
              <a:spcBef>
                <a:spcPts val="500"/>
              </a:spcBef>
              <a:spcAft>
                <a:spcPts val="0"/>
              </a:spcAft>
              <a:buClr>
                <a:srgbClr val="171616"/>
              </a:buClr>
              <a:buSzPts val="2000"/>
              <a:buNone/>
              <a:defRPr/>
            </a:lvl3pPr>
            <a:lvl4pPr indent="-228600" lvl="3" marL="1828800" algn="l">
              <a:lnSpc>
                <a:spcPct val="90000"/>
              </a:lnSpc>
              <a:spcBef>
                <a:spcPts val="500"/>
              </a:spcBef>
              <a:spcAft>
                <a:spcPts val="0"/>
              </a:spcAft>
              <a:buClr>
                <a:srgbClr val="171616"/>
              </a:buClr>
              <a:buSzPts val="1800"/>
              <a:buNone/>
              <a:defRPr/>
            </a:lvl4pPr>
            <a:lvl5pPr indent="-228600" lvl="4" marL="2286000" algn="l">
              <a:lnSpc>
                <a:spcPct val="90000"/>
              </a:lnSpc>
              <a:spcBef>
                <a:spcPts val="500"/>
              </a:spcBef>
              <a:spcAft>
                <a:spcPts val="0"/>
              </a:spcAft>
              <a:buClr>
                <a:srgbClr val="171616"/>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a:p>
        </p:txBody>
      </p:sp>
      <p:sp>
        <p:nvSpPr>
          <p:cNvPr id="96" name="Google Shape;96;p27"/>
          <p:cNvSpPr/>
          <p:nvPr>
            <p:ph idx="2" type="pic"/>
          </p:nvPr>
        </p:nvSpPr>
        <p:spPr>
          <a:xfrm>
            <a:off x="4849792" y="1590262"/>
            <a:ext cx="6504008" cy="4586699"/>
          </a:xfrm>
          <a:prstGeom prst="rect">
            <a:avLst/>
          </a:prstGeom>
          <a:solidFill>
            <a:schemeClr val="accent5"/>
          </a:solidFill>
          <a:ln>
            <a:noFill/>
          </a:ln>
        </p:spPr>
      </p:sp>
      <p:sp>
        <p:nvSpPr>
          <p:cNvPr id="97" name="Google Shape;97;p27"/>
          <p:cNvSpPr txBox="1"/>
          <p:nvPr>
            <p:ph type="title"/>
          </p:nvPr>
        </p:nvSpPr>
        <p:spPr>
          <a:xfrm>
            <a:off x="838200" y="365126"/>
            <a:ext cx="9538252" cy="83012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7161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98" name="Google Shape;98;p27"/>
          <p:cNvCxnSpPr/>
          <p:nvPr/>
        </p:nvCxnSpPr>
        <p:spPr>
          <a:xfrm>
            <a:off x="828261" y="1221757"/>
            <a:ext cx="10515600" cy="0"/>
          </a:xfrm>
          <a:prstGeom prst="straightConnector1">
            <a:avLst/>
          </a:prstGeom>
          <a:noFill/>
          <a:ln cap="flat" cmpd="sng" w="12700">
            <a:solidFill>
              <a:schemeClr val="accent1"/>
            </a:solidFill>
            <a:prstDash val="solid"/>
            <a:miter lim="800000"/>
            <a:headEnd len="sm" w="sm" type="none"/>
            <a:tailEnd len="sm" w="sm" type="none"/>
          </a:ln>
        </p:spPr>
      </p:cxnSp>
      <p:pic>
        <p:nvPicPr>
          <p:cNvPr descr="A picture containing light&#10;&#10;Description automatically generated" id="99" name="Google Shape;99;p27"/>
          <p:cNvPicPr preferRelativeResize="0"/>
          <p:nvPr/>
        </p:nvPicPr>
        <p:blipFill rotWithShape="1">
          <a:blip r:embed="rId2">
            <a:alphaModFix/>
          </a:blip>
          <a:srcRect b="0" l="0" r="0" t="0"/>
          <a:stretch/>
        </p:blipFill>
        <p:spPr>
          <a:xfrm>
            <a:off x="10914882" y="365125"/>
            <a:ext cx="877836" cy="83012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_no bulletpoints">
  <p:cSld name="One column_no bulletpoints">
    <p:spTree>
      <p:nvGrpSpPr>
        <p:cNvPr id="100" name="Shape 100"/>
        <p:cNvGrpSpPr/>
        <p:nvPr/>
      </p:nvGrpSpPr>
      <p:grpSpPr>
        <a:xfrm>
          <a:off x="0" y="0"/>
          <a:ext cx="0" cy="0"/>
          <a:chOff x="0" y="0"/>
          <a:chExt cx="0" cy="0"/>
        </a:xfrm>
      </p:grpSpPr>
      <p:sp>
        <p:nvSpPr>
          <p:cNvPr id="101" name="Google Shape;101;p28"/>
          <p:cNvSpPr txBox="1"/>
          <p:nvPr>
            <p:ph idx="1" type="body"/>
          </p:nvPr>
        </p:nvSpPr>
        <p:spPr>
          <a:xfrm>
            <a:off x="838200" y="1486801"/>
            <a:ext cx="10515600" cy="46901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71616"/>
              </a:buClr>
              <a:buSzPts val="2800"/>
              <a:buNone/>
              <a:defRPr/>
            </a:lvl1pPr>
            <a:lvl2pPr indent="-228600" lvl="1" marL="914400" algn="l">
              <a:lnSpc>
                <a:spcPct val="90000"/>
              </a:lnSpc>
              <a:spcBef>
                <a:spcPts val="500"/>
              </a:spcBef>
              <a:spcAft>
                <a:spcPts val="0"/>
              </a:spcAft>
              <a:buClr>
                <a:srgbClr val="171616"/>
              </a:buClr>
              <a:buSzPts val="2400"/>
              <a:buNone/>
              <a:defRPr/>
            </a:lvl2pPr>
            <a:lvl3pPr indent="-228600" lvl="2" marL="1371600" algn="l">
              <a:lnSpc>
                <a:spcPct val="90000"/>
              </a:lnSpc>
              <a:spcBef>
                <a:spcPts val="500"/>
              </a:spcBef>
              <a:spcAft>
                <a:spcPts val="0"/>
              </a:spcAft>
              <a:buClr>
                <a:srgbClr val="171616"/>
              </a:buClr>
              <a:buSzPts val="2000"/>
              <a:buNone/>
              <a:defRPr/>
            </a:lvl3pPr>
            <a:lvl4pPr indent="-228600" lvl="3" marL="1828800" algn="l">
              <a:lnSpc>
                <a:spcPct val="90000"/>
              </a:lnSpc>
              <a:spcBef>
                <a:spcPts val="500"/>
              </a:spcBef>
              <a:spcAft>
                <a:spcPts val="0"/>
              </a:spcAft>
              <a:buClr>
                <a:srgbClr val="171616"/>
              </a:buClr>
              <a:buSzPts val="1800"/>
              <a:buNone/>
              <a:defRPr/>
            </a:lvl4pPr>
            <a:lvl5pPr indent="-228600" lvl="4" marL="2286000" algn="l">
              <a:lnSpc>
                <a:spcPct val="90000"/>
              </a:lnSpc>
              <a:spcBef>
                <a:spcPts val="500"/>
              </a:spcBef>
              <a:spcAft>
                <a:spcPts val="0"/>
              </a:spcAft>
              <a:buClr>
                <a:srgbClr val="171616"/>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 name="Google Shape;102;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a:p>
        </p:txBody>
      </p:sp>
      <p:sp>
        <p:nvSpPr>
          <p:cNvPr id="105" name="Google Shape;105;p28"/>
          <p:cNvSpPr txBox="1"/>
          <p:nvPr>
            <p:ph type="title"/>
          </p:nvPr>
        </p:nvSpPr>
        <p:spPr>
          <a:xfrm>
            <a:off x="838200" y="365126"/>
            <a:ext cx="9538252" cy="83012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7161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cture containing light&#10;&#10;Description automatically generated" id="106" name="Google Shape;106;p28"/>
          <p:cNvPicPr preferRelativeResize="0"/>
          <p:nvPr/>
        </p:nvPicPr>
        <p:blipFill rotWithShape="1">
          <a:blip r:embed="rId2">
            <a:alphaModFix/>
          </a:blip>
          <a:srcRect b="0" l="0" r="0" t="0"/>
          <a:stretch/>
        </p:blipFill>
        <p:spPr>
          <a:xfrm>
            <a:off x="10914882" y="365125"/>
            <a:ext cx="877836" cy="830128"/>
          </a:xfrm>
          <a:prstGeom prst="rect">
            <a:avLst/>
          </a:prstGeom>
          <a:noFill/>
          <a:ln>
            <a:noFill/>
          </a:ln>
        </p:spPr>
      </p:pic>
      <p:cxnSp>
        <p:nvCxnSpPr>
          <p:cNvPr id="107" name="Google Shape;107;p28"/>
          <p:cNvCxnSpPr/>
          <p:nvPr/>
        </p:nvCxnSpPr>
        <p:spPr>
          <a:xfrm>
            <a:off x="828261" y="1221757"/>
            <a:ext cx="10515600" cy="0"/>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p:cSld name="Two columns">
    <p:spTree>
      <p:nvGrpSpPr>
        <p:cNvPr id="108" name="Shape 108"/>
        <p:cNvGrpSpPr/>
        <p:nvPr/>
      </p:nvGrpSpPr>
      <p:grpSpPr>
        <a:xfrm>
          <a:off x="0" y="0"/>
          <a:ext cx="0" cy="0"/>
          <a:chOff x="0" y="0"/>
          <a:chExt cx="0" cy="0"/>
        </a:xfrm>
      </p:grpSpPr>
      <p:sp>
        <p:nvSpPr>
          <p:cNvPr id="109" name="Google Shape;109;p29"/>
          <p:cNvSpPr txBox="1"/>
          <p:nvPr>
            <p:ph idx="1" type="body"/>
          </p:nvPr>
        </p:nvSpPr>
        <p:spPr>
          <a:xfrm>
            <a:off x="838200" y="1486802"/>
            <a:ext cx="5181600" cy="46901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71616"/>
              </a:buClr>
              <a:buSzPts val="1800"/>
              <a:buChar char="•"/>
              <a:defRPr/>
            </a:lvl1pPr>
            <a:lvl2pPr indent="-342900" lvl="1" marL="914400" algn="l">
              <a:lnSpc>
                <a:spcPct val="90000"/>
              </a:lnSpc>
              <a:spcBef>
                <a:spcPts val="500"/>
              </a:spcBef>
              <a:spcAft>
                <a:spcPts val="0"/>
              </a:spcAft>
              <a:buClr>
                <a:srgbClr val="171616"/>
              </a:buClr>
              <a:buSzPts val="1800"/>
              <a:buChar char="•"/>
              <a:defRPr/>
            </a:lvl2pPr>
            <a:lvl3pPr indent="-342900" lvl="2" marL="1371600" algn="l">
              <a:lnSpc>
                <a:spcPct val="90000"/>
              </a:lnSpc>
              <a:spcBef>
                <a:spcPts val="500"/>
              </a:spcBef>
              <a:spcAft>
                <a:spcPts val="0"/>
              </a:spcAft>
              <a:buClr>
                <a:srgbClr val="171616"/>
              </a:buClr>
              <a:buSzPts val="1800"/>
              <a:buChar char="•"/>
              <a:defRPr/>
            </a:lvl3pPr>
            <a:lvl4pPr indent="-342900" lvl="3" marL="1828800" algn="l">
              <a:lnSpc>
                <a:spcPct val="90000"/>
              </a:lnSpc>
              <a:spcBef>
                <a:spcPts val="500"/>
              </a:spcBef>
              <a:spcAft>
                <a:spcPts val="0"/>
              </a:spcAft>
              <a:buClr>
                <a:srgbClr val="171616"/>
              </a:buClr>
              <a:buSzPts val="1800"/>
              <a:buChar char="•"/>
              <a:defRPr/>
            </a:lvl4pPr>
            <a:lvl5pPr indent="-342900" lvl="4" marL="2286000" algn="l">
              <a:lnSpc>
                <a:spcPct val="90000"/>
              </a:lnSpc>
              <a:spcBef>
                <a:spcPts val="500"/>
              </a:spcBef>
              <a:spcAft>
                <a:spcPts val="0"/>
              </a:spcAft>
              <a:buClr>
                <a:srgbClr val="17161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29"/>
          <p:cNvSpPr txBox="1"/>
          <p:nvPr>
            <p:ph idx="2" type="body"/>
          </p:nvPr>
        </p:nvSpPr>
        <p:spPr>
          <a:xfrm>
            <a:off x="6172200" y="1486802"/>
            <a:ext cx="5181600" cy="46901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71616"/>
              </a:buClr>
              <a:buSzPts val="1800"/>
              <a:buChar char="•"/>
              <a:defRPr/>
            </a:lvl1pPr>
            <a:lvl2pPr indent="-342900" lvl="1" marL="914400" algn="l">
              <a:lnSpc>
                <a:spcPct val="90000"/>
              </a:lnSpc>
              <a:spcBef>
                <a:spcPts val="500"/>
              </a:spcBef>
              <a:spcAft>
                <a:spcPts val="0"/>
              </a:spcAft>
              <a:buClr>
                <a:srgbClr val="171616"/>
              </a:buClr>
              <a:buSzPts val="1800"/>
              <a:buChar char="•"/>
              <a:defRPr/>
            </a:lvl2pPr>
            <a:lvl3pPr indent="-342900" lvl="2" marL="1371600" algn="l">
              <a:lnSpc>
                <a:spcPct val="90000"/>
              </a:lnSpc>
              <a:spcBef>
                <a:spcPts val="500"/>
              </a:spcBef>
              <a:spcAft>
                <a:spcPts val="0"/>
              </a:spcAft>
              <a:buClr>
                <a:srgbClr val="171616"/>
              </a:buClr>
              <a:buSzPts val="1800"/>
              <a:buChar char="•"/>
              <a:defRPr/>
            </a:lvl3pPr>
            <a:lvl4pPr indent="-342900" lvl="3" marL="1828800" algn="l">
              <a:lnSpc>
                <a:spcPct val="90000"/>
              </a:lnSpc>
              <a:spcBef>
                <a:spcPts val="500"/>
              </a:spcBef>
              <a:spcAft>
                <a:spcPts val="0"/>
              </a:spcAft>
              <a:buClr>
                <a:srgbClr val="171616"/>
              </a:buClr>
              <a:buSzPts val="1800"/>
              <a:buChar char="•"/>
              <a:defRPr/>
            </a:lvl4pPr>
            <a:lvl5pPr indent="-342900" lvl="4" marL="2286000" algn="l">
              <a:lnSpc>
                <a:spcPct val="90000"/>
              </a:lnSpc>
              <a:spcBef>
                <a:spcPts val="500"/>
              </a:spcBef>
              <a:spcAft>
                <a:spcPts val="0"/>
              </a:spcAft>
              <a:buClr>
                <a:srgbClr val="17161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a:p>
        </p:txBody>
      </p:sp>
      <p:sp>
        <p:nvSpPr>
          <p:cNvPr id="114" name="Google Shape;114;p29"/>
          <p:cNvSpPr txBox="1"/>
          <p:nvPr>
            <p:ph type="title"/>
          </p:nvPr>
        </p:nvSpPr>
        <p:spPr>
          <a:xfrm>
            <a:off x="838200" y="365126"/>
            <a:ext cx="9538252" cy="83012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7161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cture containing light&#10;&#10;Description automatically generated" id="115" name="Google Shape;115;p29"/>
          <p:cNvPicPr preferRelativeResize="0"/>
          <p:nvPr/>
        </p:nvPicPr>
        <p:blipFill rotWithShape="1">
          <a:blip r:embed="rId2">
            <a:alphaModFix/>
          </a:blip>
          <a:srcRect b="0" l="0" r="0" t="0"/>
          <a:stretch/>
        </p:blipFill>
        <p:spPr>
          <a:xfrm>
            <a:off x="10914882" y="365125"/>
            <a:ext cx="877836" cy="830128"/>
          </a:xfrm>
          <a:prstGeom prst="rect">
            <a:avLst/>
          </a:prstGeom>
          <a:noFill/>
          <a:ln>
            <a:noFill/>
          </a:ln>
        </p:spPr>
      </p:pic>
      <p:cxnSp>
        <p:nvCxnSpPr>
          <p:cNvPr id="116" name="Google Shape;116;p29"/>
          <p:cNvCxnSpPr/>
          <p:nvPr/>
        </p:nvCxnSpPr>
        <p:spPr>
          <a:xfrm>
            <a:off x="828261" y="1221757"/>
            <a:ext cx="10515600" cy="0"/>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17" name="Shape 117"/>
        <p:cNvGrpSpPr/>
        <p:nvPr/>
      </p:nvGrpSpPr>
      <p:grpSpPr>
        <a:xfrm>
          <a:off x="0" y="0"/>
          <a:ext cx="0" cy="0"/>
          <a:chOff x="0" y="0"/>
          <a:chExt cx="0" cy="0"/>
        </a:xfrm>
      </p:grpSpPr>
      <p:sp>
        <p:nvSpPr>
          <p:cNvPr id="118" name="Google Shape;118;p30"/>
          <p:cNvSpPr txBox="1"/>
          <p:nvPr>
            <p:ph idx="1" type="body"/>
          </p:nvPr>
        </p:nvSpPr>
        <p:spPr>
          <a:xfrm>
            <a:off x="839788" y="1596064"/>
            <a:ext cx="5157787" cy="508199"/>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171616"/>
              </a:buClr>
              <a:buSzPts val="2400"/>
              <a:buNone/>
              <a:defRPr b="1" sz="2400"/>
            </a:lvl1pPr>
            <a:lvl2pPr indent="-228600" lvl="1" marL="914400" algn="l">
              <a:lnSpc>
                <a:spcPct val="90000"/>
              </a:lnSpc>
              <a:spcBef>
                <a:spcPts val="500"/>
              </a:spcBef>
              <a:spcAft>
                <a:spcPts val="0"/>
              </a:spcAft>
              <a:buClr>
                <a:srgbClr val="171616"/>
              </a:buClr>
              <a:buSzPts val="2000"/>
              <a:buNone/>
              <a:defRPr b="1" sz="2000"/>
            </a:lvl2pPr>
            <a:lvl3pPr indent="-228600" lvl="2" marL="1371600" algn="l">
              <a:lnSpc>
                <a:spcPct val="90000"/>
              </a:lnSpc>
              <a:spcBef>
                <a:spcPts val="500"/>
              </a:spcBef>
              <a:spcAft>
                <a:spcPts val="0"/>
              </a:spcAft>
              <a:buClr>
                <a:srgbClr val="171616"/>
              </a:buClr>
              <a:buSzPts val="1800"/>
              <a:buNone/>
              <a:defRPr b="1" sz="1800"/>
            </a:lvl3pPr>
            <a:lvl4pPr indent="-228600" lvl="3" marL="1828800" algn="l">
              <a:lnSpc>
                <a:spcPct val="90000"/>
              </a:lnSpc>
              <a:spcBef>
                <a:spcPts val="500"/>
              </a:spcBef>
              <a:spcAft>
                <a:spcPts val="0"/>
              </a:spcAft>
              <a:buClr>
                <a:srgbClr val="171616"/>
              </a:buClr>
              <a:buSzPts val="1600"/>
              <a:buNone/>
              <a:defRPr b="1" sz="1600"/>
            </a:lvl4pPr>
            <a:lvl5pPr indent="-228600" lvl="4" marL="2286000" algn="l">
              <a:lnSpc>
                <a:spcPct val="90000"/>
              </a:lnSpc>
              <a:spcBef>
                <a:spcPts val="500"/>
              </a:spcBef>
              <a:spcAft>
                <a:spcPts val="0"/>
              </a:spcAft>
              <a:buClr>
                <a:srgbClr val="171616"/>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9" name="Google Shape;119;p30"/>
          <p:cNvSpPr txBox="1"/>
          <p:nvPr>
            <p:ph idx="2" type="body"/>
          </p:nvPr>
        </p:nvSpPr>
        <p:spPr>
          <a:xfrm>
            <a:off x="839788" y="2213113"/>
            <a:ext cx="5157787" cy="397655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171616"/>
              </a:buClr>
              <a:buSzPts val="2400"/>
              <a:buChar char="•"/>
              <a:defRPr sz="2400"/>
            </a:lvl1pPr>
            <a:lvl2pPr indent="-368300" lvl="1" marL="914400" algn="l">
              <a:lnSpc>
                <a:spcPct val="90000"/>
              </a:lnSpc>
              <a:spcBef>
                <a:spcPts val="500"/>
              </a:spcBef>
              <a:spcAft>
                <a:spcPts val="0"/>
              </a:spcAft>
              <a:buClr>
                <a:srgbClr val="171616"/>
              </a:buClr>
              <a:buSzPts val="2200"/>
              <a:buChar char="•"/>
              <a:defRPr sz="2200"/>
            </a:lvl2pPr>
            <a:lvl3pPr indent="-342900" lvl="2" marL="1371600" algn="l">
              <a:lnSpc>
                <a:spcPct val="90000"/>
              </a:lnSpc>
              <a:spcBef>
                <a:spcPts val="500"/>
              </a:spcBef>
              <a:spcAft>
                <a:spcPts val="0"/>
              </a:spcAft>
              <a:buClr>
                <a:srgbClr val="171616"/>
              </a:buClr>
              <a:buSzPts val="1800"/>
              <a:buChar char="•"/>
              <a:defRPr/>
            </a:lvl3pPr>
            <a:lvl4pPr indent="-342900" lvl="3" marL="1828800" algn="l">
              <a:lnSpc>
                <a:spcPct val="90000"/>
              </a:lnSpc>
              <a:spcBef>
                <a:spcPts val="500"/>
              </a:spcBef>
              <a:spcAft>
                <a:spcPts val="0"/>
              </a:spcAft>
              <a:buClr>
                <a:srgbClr val="171616"/>
              </a:buClr>
              <a:buSzPts val="1800"/>
              <a:buChar char="•"/>
              <a:defRPr/>
            </a:lvl4pPr>
            <a:lvl5pPr indent="-342900" lvl="4" marL="2286000" algn="l">
              <a:lnSpc>
                <a:spcPct val="90000"/>
              </a:lnSpc>
              <a:spcBef>
                <a:spcPts val="500"/>
              </a:spcBef>
              <a:spcAft>
                <a:spcPts val="0"/>
              </a:spcAft>
              <a:buClr>
                <a:srgbClr val="17161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 name="Google Shape;120;p30"/>
          <p:cNvSpPr txBox="1"/>
          <p:nvPr>
            <p:ph idx="3" type="body"/>
          </p:nvPr>
        </p:nvSpPr>
        <p:spPr>
          <a:xfrm>
            <a:off x="6172200" y="1596064"/>
            <a:ext cx="5183188" cy="508199"/>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171616"/>
              </a:buClr>
              <a:buSzPts val="2400"/>
              <a:buNone/>
              <a:defRPr b="1" sz="2400"/>
            </a:lvl1pPr>
            <a:lvl2pPr indent="-228600" lvl="1" marL="914400" algn="l">
              <a:lnSpc>
                <a:spcPct val="90000"/>
              </a:lnSpc>
              <a:spcBef>
                <a:spcPts val="500"/>
              </a:spcBef>
              <a:spcAft>
                <a:spcPts val="0"/>
              </a:spcAft>
              <a:buClr>
                <a:srgbClr val="171616"/>
              </a:buClr>
              <a:buSzPts val="2000"/>
              <a:buNone/>
              <a:defRPr b="1" sz="2000"/>
            </a:lvl2pPr>
            <a:lvl3pPr indent="-228600" lvl="2" marL="1371600" algn="l">
              <a:lnSpc>
                <a:spcPct val="90000"/>
              </a:lnSpc>
              <a:spcBef>
                <a:spcPts val="500"/>
              </a:spcBef>
              <a:spcAft>
                <a:spcPts val="0"/>
              </a:spcAft>
              <a:buClr>
                <a:srgbClr val="171616"/>
              </a:buClr>
              <a:buSzPts val="1800"/>
              <a:buNone/>
              <a:defRPr b="1" sz="1800"/>
            </a:lvl3pPr>
            <a:lvl4pPr indent="-228600" lvl="3" marL="1828800" algn="l">
              <a:lnSpc>
                <a:spcPct val="90000"/>
              </a:lnSpc>
              <a:spcBef>
                <a:spcPts val="500"/>
              </a:spcBef>
              <a:spcAft>
                <a:spcPts val="0"/>
              </a:spcAft>
              <a:buClr>
                <a:srgbClr val="171616"/>
              </a:buClr>
              <a:buSzPts val="1600"/>
              <a:buNone/>
              <a:defRPr b="1" sz="1600"/>
            </a:lvl4pPr>
            <a:lvl5pPr indent="-228600" lvl="4" marL="2286000" algn="l">
              <a:lnSpc>
                <a:spcPct val="90000"/>
              </a:lnSpc>
              <a:spcBef>
                <a:spcPts val="500"/>
              </a:spcBef>
              <a:spcAft>
                <a:spcPts val="0"/>
              </a:spcAft>
              <a:buClr>
                <a:srgbClr val="171616"/>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1" name="Google Shape;121;p30"/>
          <p:cNvSpPr txBox="1"/>
          <p:nvPr>
            <p:ph idx="4" type="body"/>
          </p:nvPr>
        </p:nvSpPr>
        <p:spPr>
          <a:xfrm>
            <a:off x="6172200" y="2213113"/>
            <a:ext cx="5183188" cy="397655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171616"/>
              </a:buClr>
              <a:buSzPts val="2400"/>
              <a:buChar char="•"/>
              <a:defRPr sz="2400"/>
            </a:lvl1pPr>
            <a:lvl2pPr indent="-368300" lvl="1" marL="914400" algn="l">
              <a:lnSpc>
                <a:spcPct val="90000"/>
              </a:lnSpc>
              <a:spcBef>
                <a:spcPts val="500"/>
              </a:spcBef>
              <a:spcAft>
                <a:spcPts val="0"/>
              </a:spcAft>
              <a:buClr>
                <a:srgbClr val="171616"/>
              </a:buClr>
              <a:buSzPts val="2200"/>
              <a:buChar char="•"/>
              <a:defRPr sz="2200"/>
            </a:lvl2pPr>
            <a:lvl3pPr indent="-342900" lvl="2" marL="1371600" algn="l">
              <a:lnSpc>
                <a:spcPct val="90000"/>
              </a:lnSpc>
              <a:spcBef>
                <a:spcPts val="500"/>
              </a:spcBef>
              <a:spcAft>
                <a:spcPts val="0"/>
              </a:spcAft>
              <a:buClr>
                <a:srgbClr val="171616"/>
              </a:buClr>
              <a:buSzPts val="1800"/>
              <a:buChar char="•"/>
              <a:defRPr/>
            </a:lvl3pPr>
            <a:lvl4pPr indent="-342900" lvl="3" marL="1828800" algn="l">
              <a:lnSpc>
                <a:spcPct val="90000"/>
              </a:lnSpc>
              <a:spcBef>
                <a:spcPts val="500"/>
              </a:spcBef>
              <a:spcAft>
                <a:spcPts val="0"/>
              </a:spcAft>
              <a:buClr>
                <a:srgbClr val="171616"/>
              </a:buClr>
              <a:buSzPts val="1800"/>
              <a:buChar char="•"/>
              <a:defRPr/>
            </a:lvl4pPr>
            <a:lvl5pPr indent="-342900" lvl="4" marL="2286000" algn="l">
              <a:lnSpc>
                <a:spcPct val="90000"/>
              </a:lnSpc>
              <a:spcBef>
                <a:spcPts val="500"/>
              </a:spcBef>
              <a:spcAft>
                <a:spcPts val="0"/>
              </a:spcAft>
              <a:buClr>
                <a:srgbClr val="17161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 name="Google Shape;122;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a:p>
        </p:txBody>
      </p:sp>
      <p:sp>
        <p:nvSpPr>
          <p:cNvPr id="125" name="Google Shape;125;p30"/>
          <p:cNvSpPr txBox="1"/>
          <p:nvPr>
            <p:ph type="title"/>
          </p:nvPr>
        </p:nvSpPr>
        <p:spPr>
          <a:xfrm>
            <a:off x="838200" y="365126"/>
            <a:ext cx="9538252" cy="83012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7161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cture containing light&#10;&#10;Description automatically generated" id="126" name="Google Shape;126;p30"/>
          <p:cNvPicPr preferRelativeResize="0"/>
          <p:nvPr/>
        </p:nvPicPr>
        <p:blipFill rotWithShape="1">
          <a:blip r:embed="rId2">
            <a:alphaModFix/>
          </a:blip>
          <a:srcRect b="0" l="0" r="0" t="0"/>
          <a:stretch/>
        </p:blipFill>
        <p:spPr>
          <a:xfrm>
            <a:off x="10914882" y="365125"/>
            <a:ext cx="877836" cy="830128"/>
          </a:xfrm>
          <a:prstGeom prst="rect">
            <a:avLst/>
          </a:prstGeom>
          <a:noFill/>
          <a:ln>
            <a:noFill/>
          </a:ln>
        </p:spPr>
      </p:pic>
      <p:cxnSp>
        <p:nvCxnSpPr>
          <p:cNvPr id="127" name="Google Shape;127;p30"/>
          <p:cNvCxnSpPr/>
          <p:nvPr/>
        </p:nvCxnSpPr>
        <p:spPr>
          <a:xfrm>
            <a:off x="828261" y="1221757"/>
            <a:ext cx="10515600" cy="0"/>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_with picture">
  <p:cSld name="Two columns_with picture">
    <p:spTree>
      <p:nvGrpSpPr>
        <p:cNvPr id="128" name="Shape 128"/>
        <p:cNvGrpSpPr/>
        <p:nvPr/>
      </p:nvGrpSpPr>
      <p:grpSpPr>
        <a:xfrm>
          <a:off x="0" y="0"/>
          <a:ext cx="0" cy="0"/>
          <a:chOff x="0" y="0"/>
          <a:chExt cx="0" cy="0"/>
        </a:xfrm>
      </p:grpSpPr>
      <p:sp>
        <p:nvSpPr>
          <p:cNvPr id="129" name="Google Shape;129;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a:p>
        </p:txBody>
      </p:sp>
      <p:sp>
        <p:nvSpPr>
          <p:cNvPr id="132" name="Google Shape;132;p31"/>
          <p:cNvSpPr txBox="1"/>
          <p:nvPr>
            <p:ph type="title"/>
          </p:nvPr>
        </p:nvSpPr>
        <p:spPr>
          <a:xfrm>
            <a:off x="838200" y="365126"/>
            <a:ext cx="9538252" cy="83012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7161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cture containing light&#10;&#10;Description automatically generated" id="133" name="Google Shape;133;p31"/>
          <p:cNvPicPr preferRelativeResize="0"/>
          <p:nvPr/>
        </p:nvPicPr>
        <p:blipFill rotWithShape="1">
          <a:blip r:embed="rId2">
            <a:alphaModFix/>
          </a:blip>
          <a:srcRect b="0" l="0" r="0" t="0"/>
          <a:stretch/>
        </p:blipFill>
        <p:spPr>
          <a:xfrm>
            <a:off x="10914882" y="365125"/>
            <a:ext cx="877836" cy="830128"/>
          </a:xfrm>
          <a:prstGeom prst="rect">
            <a:avLst/>
          </a:prstGeom>
          <a:noFill/>
          <a:ln>
            <a:noFill/>
          </a:ln>
        </p:spPr>
      </p:pic>
      <p:cxnSp>
        <p:nvCxnSpPr>
          <p:cNvPr id="134" name="Google Shape;134;p31"/>
          <p:cNvCxnSpPr/>
          <p:nvPr/>
        </p:nvCxnSpPr>
        <p:spPr>
          <a:xfrm>
            <a:off x="828261" y="1221757"/>
            <a:ext cx="10515600" cy="0"/>
          </a:xfrm>
          <a:prstGeom prst="straightConnector1">
            <a:avLst/>
          </a:prstGeom>
          <a:noFill/>
          <a:ln cap="flat" cmpd="sng" w="12700">
            <a:solidFill>
              <a:schemeClr val="accent1"/>
            </a:solidFill>
            <a:prstDash val="solid"/>
            <a:miter lim="800000"/>
            <a:headEnd len="sm" w="sm" type="none"/>
            <a:tailEnd len="sm" w="sm" type="none"/>
          </a:ln>
        </p:spPr>
      </p:cxnSp>
      <p:sp>
        <p:nvSpPr>
          <p:cNvPr id="135" name="Google Shape;135;p31"/>
          <p:cNvSpPr txBox="1"/>
          <p:nvPr>
            <p:ph idx="1" type="body"/>
          </p:nvPr>
        </p:nvSpPr>
        <p:spPr>
          <a:xfrm>
            <a:off x="838200" y="1590261"/>
            <a:ext cx="3145016" cy="4586702"/>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171616"/>
              </a:buClr>
              <a:buSzPts val="2400"/>
              <a:buChar char="•"/>
              <a:defRPr sz="2400"/>
            </a:lvl1pPr>
            <a:lvl2pPr indent="-368300" lvl="1" marL="914400" algn="l">
              <a:lnSpc>
                <a:spcPct val="90000"/>
              </a:lnSpc>
              <a:spcBef>
                <a:spcPts val="500"/>
              </a:spcBef>
              <a:spcAft>
                <a:spcPts val="0"/>
              </a:spcAft>
              <a:buClr>
                <a:srgbClr val="171616"/>
              </a:buClr>
              <a:buSzPts val="2200"/>
              <a:buChar char="•"/>
              <a:defRPr sz="2200"/>
            </a:lvl2pPr>
            <a:lvl3pPr indent="-342900" lvl="2" marL="1371600" algn="l">
              <a:lnSpc>
                <a:spcPct val="90000"/>
              </a:lnSpc>
              <a:spcBef>
                <a:spcPts val="500"/>
              </a:spcBef>
              <a:spcAft>
                <a:spcPts val="0"/>
              </a:spcAft>
              <a:buClr>
                <a:srgbClr val="171616"/>
              </a:buClr>
              <a:buSzPts val="1800"/>
              <a:buChar char="•"/>
              <a:defRPr/>
            </a:lvl3pPr>
            <a:lvl4pPr indent="-342900" lvl="3" marL="1828800" algn="l">
              <a:lnSpc>
                <a:spcPct val="90000"/>
              </a:lnSpc>
              <a:spcBef>
                <a:spcPts val="500"/>
              </a:spcBef>
              <a:spcAft>
                <a:spcPts val="0"/>
              </a:spcAft>
              <a:buClr>
                <a:srgbClr val="171616"/>
              </a:buClr>
              <a:buSzPts val="1800"/>
              <a:buChar char="•"/>
              <a:defRPr/>
            </a:lvl4pPr>
            <a:lvl5pPr indent="-342900" lvl="4" marL="2286000" algn="l">
              <a:lnSpc>
                <a:spcPct val="90000"/>
              </a:lnSpc>
              <a:spcBef>
                <a:spcPts val="500"/>
              </a:spcBef>
              <a:spcAft>
                <a:spcPts val="0"/>
              </a:spcAft>
              <a:buClr>
                <a:srgbClr val="17161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31"/>
          <p:cNvSpPr txBox="1"/>
          <p:nvPr>
            <p:ph idx="2" type="body"/>
          </p:nvPr>
        </p:nvSpPr>
        <p:spPr>
          <a:xfrm>
            <a:off x="4495800" y="1587086"/>
            <a:ext cx="3145016" cy="4586702"/>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171616"/>
              </a:buClr>
              <a:buSzPts val="2400"/>
              <a:buChar char="•"/>
              <a:defRPr sz="2400"/>
            </a:lvl1pPr>
            <a:lvl2pPr indent="-368300" lvl="1" marL="914400" algn="l">
              <a:lnSpc>
                <a:spcPct val="90000"/>
              </a:lnSpc>
              <a:spcBef>
                <a:spcPts val="500"/>
              </a:spcBef>
              <a:spcAft>
                <a:spcPts val="0"/>
              </a:spcAft>
              <a:buClr>
                <a:srgbClr val="171616"/>
              </a:buClr>
              <a:buSzPts val="2200"/>
              <a:buChar char="•"/>
              <a:defRPr sz="2200"/>
            </a:lvl2pPr>
            <a:lvl3pPr indent="-342900" lvl="2" marL="1371600" algn="l">
              <a:lnSpc>
                <a:spcPct val="90000"/>
              </a:lnSpc>
              <a:spcBef>
                <a:spcPts val="500"/>
              </a:spcBef>
              <a:spcAft>
                <a:spcPts val="0"/>
              </a:spcAft>
              <a:buClr>
                <a:srgbClr val="171616"/>
              </a:buClr>
              <a:buSzPts val="1800"/>
              <a:buChar char="•"/>
              <a:defRPr/>
            </a:lvl3pPr>
            <a:lvl4pPr indent="-342900" lvl="3" marL="1828800" algn="l">
              <a:lnSpc>
                <a:spcPct val="90000"/>
              </a:lnSpc>
              <a:spcBef>
                <a:spcPts val="500"/>
              </a:spcBef>
              <a:spcAft>
                <a:spcPts val="0"/>
              </a:spcAft>
              <a:buClr>
                <a:srgbClr val="171616"/>
              </a:buClr>
              <a:buSzPts val="1800"/>
              <a:buChar char="•"/>
              <a:defRPr/>
            </a:lvl4pPr>
            <a:lvl5pPr indent="-342900" lvl="4" marL="2286000" algn="l">
              <a:lnSpc>
                <a:spcPct val="90000"/>
              </a:lnSpc>
              <a:spcBef>
                <a:spcPts val="500"/>
              </a:spcBef>
              <a:spcAft>
                <a:spcPts val="0"/>
              </a:spcAft>
              <a:buClr>
                <a:srgbClr val="17161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p31"/>
          <p:cNvSpPr/>
          <p:nvPr>
            <p:ph idx="3" type="pic"/>
          </p:nvPr>
        </p:nvSpPr>
        <p:spPr>
          <a:xfrm>
            <a:off x="8153400" y="1587086"/>
            <a:ext cx="3148595" cy="4586702"/>
          </a:xfrm>
          <a:prstGeom prst="rect">
            <a:avLst/>
          </a:prstGeom>
          <a:solidFill>
            <a:schemeClr val="accent5"/>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p:cSld name="Three columns">
    <p:spTree>
      <p:nvGrpSpPr>
        <p:cNvPr id="138" name="Shape 138"/>
        <p:cNvGrpSpPr/>
        <p:nvPr/>
      </p:nvGrpSpPr>
      <p:grpSpPr>
        <a:xfrm>
          <a:off x="0" y="0"/>
          <a:ext cx="0" cy="0"/>
          <a:chOff x="0" y="0"/>
          <a:chExt cx="0" cy="0"/>
        </a:xfrm>
      </p:grpSpPr>
      <p:sp>
        <p:nvSpPr>
          <p:cNvPr id="139" name="Google Shape;139;p32"/>
          <p:cNvSpPr txBox="1"/>
          <p:nvPr>
            <p:ph idx="1" type="body"/>
          </p:nvPr>
        </p:nvSpPr>
        <p:spPr>
          <a:xfrm>
            <a:off x="990571" y="1709532"/>
            <a:ext cx="3047418" cy="4269643"/>
          </a:xfrm>
          <a:prstGeom prst="rect">
            <a:avLst/>
          </a:prstGeom>
          <a:solidFill>
            <a:schemeClr val="accent5"/>
          </a:solidFill>
          <a:ln cap="flat" cmpd="sng" w="254000">
            <a:solidFill>
              <a:schemeClr val="accent5"/>
            </a:solidFill>
            <a:prstDash val="solid"/>
            <a:miter lim="800000"/>
            <a:headEnd len="sm" w="sm" type="none"/>
            <a:tailEnd len="sm" w="sm" type="none"/>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71616"/>
              </a:buClr>
              <a:buSzPts val="1800"/>
              <a:buChar char="•"/>
              <a:defRPr/>
            </a:lvl1pPr>
            <a:lvl2pPr indent="-342900" lvl="1" marL="914400" algn="l">
              <a:lnSpc>
                <a:spcPct val="90000"/>
              </a:lnSpc>
              <a:spcBef>
                <a:spcPts val="500"/>
              </a:spcBef>
              <a:spcAft>
                <a:spcPts val="0"/>
              </a:spcAft>
              <a:buClr>
                <a:srgbClr val="171616"/>
              </a:buClr>
              <a:buSzPts val="1800"/>
              <a:buChar char="•"/>
              <a:defRPr/>
            </a:lvl2pPr>
            <a:lvl3pPr indent="-342900" lvl="2" marL="1371600" algn="l">
              <a:lnSpc>
                <a:spcPct val="90000"/>
              </a:lnSpc>
              <a:spcBef>
                <a:spcPts val="500"/>
              </a:spcBef>
              <a:spcAft>
                <a:spcPts val="0"/>
              </a:spcAft>
              <a:buClr>
                <a:srgbClr val="171616"/>
              </a:buClr>
              <a:buSzPts val="1800"/>
              <a:buChar char="•"/>
              <a:defRPr/>
            </a:lvl3pPr>
            <a:lvl4pPr indent="-342900" lvl="3" marL="1828800" algn="l">
              <a:lnSpc>
                <a:spcPct val="90000"/>
              </a:lnSpc>
              <a:spcBef>
                <a:spcPts val="500"/>
              </a:spcBef>
              <a:spcAft>
                <a:spcPts val="0"/>
              </a:spcAft>
              <a:buClr>
                <a:srgbClr val="171616"/>
              </a:buClr>
              <a:buSzPts val="1800"/>
              <a:buChar char="•"/>
              <a:defRPr/>
            </a:lvl4pPr>
            <a:lvl5pPr indent="-342900" lvl="4" marL="2286000" algn="l">
              <a:lnSpc>
                <a:spcPct val="90000"/>
              </a:lnSpc>
              <a:spcBef>
                <a:spcPts val="500"/>
              </a:spcBef>
              <a:spcAft>
                <a:spcPts val="0"/>
              </a:spcAft>
              <a:buClr>
                <a:srgbClr val="17161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a:p>
        </p:txBody>
      </p:sp>
      <p:sp>
        <p:nvSpPr>
          <p:cNvPr id="143" name="Google Shape;143;p32"/>
          <p:cNvSpPr txBox="1"/>
          <p:nvPr>
            <p:ph idx="2" type="body"/>
          </p:nvPr>
        </p:nvSpPr>
        <p:spPr>
          <a:xfrm>
            <a:off x="4572291" y="1706357"/>
            <a:ext cx="3047418" cy="4269643"/>
          </a:xfrm>
          <a:prstGeom prst="rect">
            <a:avLst/>
          </a:prstGeom>
          <a:solidFill>
            <a:schemeClr val="accent5"/>
          </a:solidFill>
          <a:ln cap="flat" cmpd="sng" w="254000">
            <a:solidFill>
              <a:schemeClr val="accent5"/>
            </a:solidFill>
            <a:prstDash val="solid"/>
            <a:miter lim="800000"/>
            <a:headEnd len="sm" w="sm" type="none"/>
            <a:tailEnd len="sm" w="sm" type="none"/>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71616"/>
              </a:buClr>
              <a:buSzPts val="1800"/>
              <a:buChar char="•"/>
              <a:defRPr/>
            </a:lvl1pPr>
            <a:lvl2pPr indent="-342900" lvl="1" marL="914400" algn="l">
              <a:lnSpc>
                <a:spcPct val="90000"/>
              </a:lnSpc>
              <a:spcBef>
                <a:spcPts val="500"/>
              </a:spcBef>
              <a:spcAft>
                <a:spcPts val="0"/>
              </a:spcAft>
              <a:buClr>
                <a:srgbClr val="171616"/>
              </a:buClr>
              <a:buSzPts val="1800"/>
              <a:buChar char="•"/>
              <a:defRPr/>
            </a:lvl2pPr>
            <a:lvl3pPr indent="-342900" lvl="2" marL="1371600" algn="l">
              <a:lnSpc>
                <a:spcPct val="90000"/>
              </a:lnSpc>
              <a:spcBef>
                <a:spcPts val="500"/>
              </a:spcBef>
              <a:spcAft>
                <a:spcPts val="0"/>
              </a:spcAft>
              <a:buClr>
                <a:srgbClr val="171616"/>
              </a:buClr>
              <a:buSzPts val="1800"/>
              <a:buChar char="•"/>
              <a:defRPr/>
            </a:lvl3pPr>
            <a:lvl4pPr indent="-342900" lvl="3" marL="1828800" algn="l">
              <a:lnSpc>
                <a:spcPct val="90000"/>
              </a:lnSpc>
              <a:spcBef>
                <a:spcPts val="500"/>
              </a:spcBef>
              <a:spcAft>
                <a:spcPts val="0"/>
              </a:spcAft>
              <a:buClr>
                <a:srgbClr val="171616"/>
              </a:buClr>
              <a:buSzPts val="1800"/>
              <a:buChar char="•"/>
              <a:defRPr/>
            </a:lvl4pPr>
            <a:lvl5pPr indent="-342900" lvl="4" marL="2286000" algn="l">
              <a:lnSpc>
                <a:spcPct val="90000"/>
              </a:lnSpc>
              <a:spcBef>
                <a:spcPts val="500"/>
              </a:spcBef>
              <a:spcAft>
                <a:spcPts val="0"/>
              </a:spcAft>
              <a:buClr>
                <a:srgbClr val="17161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 name="Google Shape;144;p32"/>
          <p:cNvSpPr txBox="1"/>
          <p:nvPr>
            <p:ph idx="3" type="body"/>
          </p:nvPr>
        </p:nvSpPr>
        <p:spPr>
          <a:xfrm>
            <a:off x="8154011" y="1706357"/>
            <a:ext cx="3047418" cy="4269643"/>
          </a:xfrm>
          <a:prstGeom prst="rect">
            <a:avLst/>
          </a:prstGeom>
          <a:solidFill>
            <a:schemeClr val="accent5"/>
          </a:solidFill>
          <a:ln cap="flat" cmpd="sng" w="254000">
            <a:solidFill>
              <a:schemeClr val="accent5"/>
            </a:solidFill>
            <a:prstDash val="solid"/>
            <a:miter lim="800000"/>
            <a:headEnd len="sm" w="sm" type="none"/>
            <a:tailEnd len="sm" w="sm" type="none"/>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71616"/>
              </a:buClr>
              <a:buSzPts val="1800"/>
              <a:buChar char="•"/>
              <a:defRPr/>
            </a:lvl1pPr>
            <a:lvl2pPr indent="-342900" lvl="1" marL="914400" algn="l">
              <a:lnSpc>
                <a:spcPct val="90000"/>
              </a:lnSpc>
              <a:spcBef>
                <a:spcPts val="500"/>
              </a:spcBef>
              <a:spcAft>
                <a:spcPts val="0"/>
              </a:spcAft>
              <a:buClr>
                <a:srgbClr val="171616"/>
              </a:buClr>
              <a:buSzPts val="1800"/>
              <a:buChar char="•"/>
              <a:defRPr/>
            </a:lvl2pPr>
            <a:lvl3pPr indent="-342900" lvl="2" marL="1371600" algn="l">
              <a:lnSpc>
                <a:spcPct val="90000"/>
              </a:lnSpc>
              <a:spcBef>
                <a:spcPts val="500"/>
              </a:spcBef>
              <a:spcAft>
                <a:spcPts val="0"/>
              </a:spcAft>
              <a:buClr>
                <a:srgbClr val="171616"/>
              </a:buClr>
              <a:buSzPts val="1800"/>
              <a:buChar char="•"/>
              <a:defRPr/>
            </a:lvl3pPr>
            <a:lvl4pPr indent="-342900" lvl="3" marL="1828800" algn="l">
              <a:lnSpc>
                <a:spcPct val="90000"/>
              </a:lnSpc>
              <a:spcBef>
                <a:spcPts val="500"/>
              </a:spcBef>
              <a:spcAft>
                <a:spcPts val="0"/>
              </a:spcAft>
              <a:buClr>
                <a:srgbClr val="171616"/>
              </a:buClr>
              <a:buSzPts val="1800"/>
              <a:buChar char="•"/>
              <a:defRPr/>
            </a:lvl4pPr>
            <a:lvl5pPr indent="-342900" lvl="4" marL="2286000" algn="l">
              <a:lnSpc>
                <a:spcPct val="90000"/>
              </a:lnSpc>
              <a:spcBef>
                <a:spcPts val="500"/>
              </a:spcBef>
              <a:spcAft>
                <a:spcPts val="0"/>
              </a:spcAft>
              <a:buClr>
                <a:srgbClr val="17161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 name="Google Shape;145;p32"/>
          <p:cNvSpPr txBox="1"/>
          <p:nvPr>
            <p:ph type="title"/>
          </p:nvPr>
        </p:nvSpPr>
        <p:spPr>
          <a:xfrm>
            <a:off x="838200" y="365126"/>
            <a:ext cx="9538252" cy="83012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7161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cture containing light&#10;&#10;Description automatically generated" id="146" name="Google Shape;146;p32"/>
          <p:cNvPicPr preferRelativeResize="0"/>
          <p:nvPr/>
        </p:nvPicPr>
        <p:blipFill rotWithShape="1">
          <a:blip r:embed="rId2">
            <a:alphaModFix/>
          </a:blip>
          <a:srcRect b="0" l="0" r="0" t="0"/>
          <a:stretch/>
        </p:blipFill>
        <p:spPr>
          <a:xfrm>
            <a:off x="10914882" y="365125"/>
            <a:ext cx="877836" cy="830128"/>
          </a:xfrm>
          <a:prstGeom prst="rect">
            <a:avLst/>
          </a:prstGeom>
          <a:noFill/>
          <a:ln>
            <a:noFill/>
          </a:ln>
        </p:spPr>
      </p:pic>
      <p:cxnSp>
        <p:nvCxnSpPr>
          <p:cNvPr id="147" name="Google Shape;147;p32"/>
          <p:cNvCxnSpPr/>
          <p:nvPr/>
        </p:nvCxnSpPr>
        <p:spPr>
          <a:xfrm>
            <a:off x="828261" y="1221757"/>
            <a:ext cx="10515600" cy="0"/>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pictures">
  <p:cSld name="Six pictures">
    <p:spTree>
      <p:nvGrpSpPr>
        <p:cNvPr id="148" name="Shape 148"/>
        <p:cNvGrpSpPr/>
        <p:nvPr/>
      </p:nvGrpSpPr>
      <p:grpSpPr>
        <a:xfrm>
          <a:off x="0" y="0"/>
          <a:ext cx="0" cy="0"/>
          <a:chOff x="0" y="0"/>
          <a:chExt cx="0" cy="0"/>
        </a:xfrm>
      </p:grpSpPr>
      <p:sp>
        <p:nvSpPr>
          <p:cNvPr id="149" name="Google Shape;149;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a:p>
        </p:txBody>
      </p:sp>
      <p:sp>
        <p:nvSpPr>
          <p:cNvPr id="152" name="Google Shape;152;p33"/>
          <p:cNvSpPr txBox="1"/>
          <p:nvPr>
            <p:ph type="title"/>
          </p:nvPr>
        </p:nvSpPr>
        <p:spPr>
          <a:xfrm>
            <a:off x="838200" y="365126"/>
            <a:ext cx="9538252" cy="83012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7161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cture containing light&#10;&#10;Description automatically generated" id="153" name="Google Shape;153;p33"/>
          <p:cNvPicPr preferRelativeResize="0"/>
          <p:nvPr/>
        </p:nvPicPr>
        <p:blipFill rotWithShape="1">
          <a:blip r:embed="rId2">
            <a:alphaModFix/>
          </a:blip>
          <a:srcRect b="0" l="0" r="0" t="0"/>
          <a:stretch/>
        </p:blipFill>
        <p:spPr>
          <a:xfrm>
            <a:off x="10914882" y="365125"/>
            <a:ext cx="877836" cy="830128"/>
          </a:xfrm>
          <a:prstGeom prst="rect">
            <a:avLst/>
          </a:prstGeom>
          <a:noFill/>
          <a:ln>
            <a:noFill/>
          </a:ln>
        </p:spPr>
      </p:pic>
      <p:cxnSp>
        <p:nvCxnSpPr>
          <p:cNvPr id="154" name="Google Shape;154;p33"/>
          <p:cNvCxnSpPr/>
          <p:nvPr/>
        </p:nvCxnSpPr>
        <p:spPr>
          <a:xfrm>
            <a:off x="828261" y="1221757"/>
            <a:ext cx="10515600" cy="0"/>
          </a:xfrm>
          <a:prstGeom prst="straightConnector1">
            <a:avLst/>
          </a:prstGeom>
          <a:noFill/>
          <a:ln cap="flat" cmpd="sng" w="12700">
            <a:solidFill>
              <a:schemeClr val="accent1"/>
            </a:solidFill>
            <a:prstDash val="solid"/>
            <a:miter lim="800000"/>
            <a:headEnd len="sm" w="sm" type="none"/>
            <a:tailEnd len="sm" w="sm" type="none"/>
          </a:ln>
        </p:spPr>
      </p:cxnSp>
      <p:sp>
        <p:nvSpPr>
          <p:cNvPr id="155" name="Google Shape;155;p33"/>
          <p:cNvSpPr/>
          <p:nvPr>
            <p:ph idx="2" type="pic"/>
          </p:nvPr>
        </p:nvSpPr>
        <p:spPr>
          <a:xfrm>
            <a:off x="859398" y="1557868"/>
            <a:ext cx="3080368" cy="1867795"/>
          </a:xfrm>
          <a:prstGeom prst="rect">
            <a:avLst/>
          </a:prstGeom>
          <a:solidFill>
            <a:schemeClr val="accent5"/>
          </a:solidFill>
          <a:ln>
            <a:noFill/>
          </a:ln>
        </p:spPr>
      </p:sp>
      <p:sp>
        <p:nvSpPr>
          <p:cNvPr id="156" name="Google Shape;156;p33"/>
          <p:cNvSpPr/>
          <p:nvPr>
            <p:ph idx="3" type="pic"/>
          </p:nvPr>
        </p:nvSpPr>
        <p:spPr>
          <a:xfrm>
            <a:off x="859398" y="3995264"/>
            <a:ext cx="3080368" cy="1867795"/>
          </a:xfrm>
          <a:prstGeom prst="rect">
            <a:avLst/>
          </a:prstGeom>
          <a:solidFill>
            <a:schemeClr val="accent5"/>
          </a:solidFill>
          <a:ln>
            <a:noFill/>
          </a:ln>
        </p:spPr>
      </p:sp>
      <p:sp>
        <p:nvSpPr>
          <p:cNvPr id="157" name="Google Shape;157;p33"/>
          <p:cNvSpPr txBox="1"/>
          <p:nvPr>
            <p:ph idx="1" type="body"/>
          </p:nvPr>
        </p:nvSpPr>
        <p:spPr>
          <a:xfrm>
            <a:off x="848140" y="3486702"/>
            <a:ext cx="3090307" cy="30168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171616"/>
              </a:buClr>
              <a:buSzPts val="1200"/>
              <a:buNone/>
              <a:defRPr b="1" sz="1200"/>
            </a:lvl1pPr>
            <a:lvl2pPr indent="-228600" lvl="1" marL="914400" algn="l">
              <a:lnSpc>
                <a:spcPct val="90000"/>
              </a:lnSpc>
              <a:spcBef>
                <a:spcPts val="500"/>
              </a:spcBef>
              <a:spcAft>
                <a:spcPts val="0"/>
              </a:spcAft>
              <a:buClr>
                <a:srgbClr val="171616"/>
              </a:buClr>
              <a:buSzPts val="2000"/>
              <a:buNone/>
              <a:defRPr b="1" sz="2000"/>
            </a:lvl2pPr>
            <a:lvl3pPr indent="-228600" lvl="2" marL="1371600" algn="l">
              <a:lnSpc>
                <a:spcPct val="90000"/>
              </a:lnSpc>
              <a:spcBef>
                <a:spcPts val="500"/>
              </a:spcBef>
              <a:spcAft>
                <a:spcPts val="0"/>
              </a:spcAft>
              <a:buClr>
                <a:srgbClr val="171616"/>
              </a:buClr>
              <a:buSzPts val="1800"/>
              <a:buNone/>
              <a:defRPr b="1" sz="1800"/>
            </a:lvl3pPr>
            <a:lvl4pPr indent="-228600" lvl="3" marL="1828800" algn="l">
              <a:lnSpc>
                <a:spcPct val="90000"/>
              </a:lnSpc>
              <a:spcBef>
                <a:spcPts val="500"/>
              </a:spcBef>
              <a:spcAft>
                <a:spcPts val="0"/>
              </a:spcAft>
              <a:buClr>
                <a:srgbClr val="171616"/>
              </a:buClr>
              <a:buSzPts val="1600"/>
              <a:buNone/>
              <a:defRPr b="1" sz="1600"/>
            </a:lvl4pPr>
            <a:lvl5pPr indent="-228600" lvl="4" marL="2286000" algn="l">
              <a:lnSpc>
                <a:spcPct val="90000"/>
              </a:lnSpc>
              <a:spcBef>
                <a:spcPts val="500"/>
              </a:spcBef>
              <a:spcAft>
                <a:spcPts val="0"/>
              </a:spcAft>
              <a:buClr>
                <a:srgbClr val="171616"/>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58" name="Google Shape;158;p33"/>
          <p:cNvSpPr txBox="1"/>
          <p:nvPr>
            <p:ph idx="4" type="body"/>
          </p:nvPr>
        </p:nvSpPr>
        <p:spPr>
          <a:xfrm>
            <a:off x="848139" y="5930290"/>
            <a:ext cx="3090307" cy="30168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171616"/>
              </a:buClr>
              <a:buSzPts val="1200"/>
              <a:buNone/>
              <a:defRPr b="1" sz="1200"/>
            </a:lvl1pPr>
            <a:lvl2pPr indent="-228600" lvl="1" marL="914400" algn="l">
              <a:lnSpc>
                <a:spcPct val="90000"/>
              </a:lnSpc>
              <a:spcBef>
                <a:spcPts val="500"/>
              </a:spcBef>
              <a:spcAft>
                <a:spcPts val="0"/>
              </a:spcAft>
              <a:buClr>
                <a:srgbClr val="171616"/>
              </a:buClr>
              <a:buSzPts val="2000"/>
              <a:buNone/>
              <a:defRPr b="1" sz="2000"/>
            </a:lvl2pPr>
            <a:lvl3pPr indent="-228600" lvl="2" marL="1371600" algn="l">
              <a:lnSpc>
                <a:spcPct val="90000"/>
              </a:lnSpc>
              <a:spcBef>
                <a:spcPts val="500"/>
              </a:spcBef>
              <a:spcAft>
                <a:spcPts val="0"/>
              </a:spcAft>
              <a:buClr>
                <a:srgbClr val="171616"/>
              </a:buClr>
              <a:buSzPts val="1800"/>
              <a:buNone/>
              <a:defRPr b="1" sz="1800"/>
            </a:lvl3pPr>
            <a:lvl4pPr indent="-228600" lvl="3" marL="1828800" algn="l">
              <a:lnSpc>
                <a:spcPct val="90000"/>
              </a:lnSpc>
              <a:spcBef>
                <a:spcPts val="500"/>
              </a:spcBef>
              <a:spcAft>
                <a:spcPts val="0"/>
              </a:spcAft>
              <a:buClr>
                <a:srgbClr val="171616"/>
              </a:buClr>
              <a:buSzPts val="1600"/>
              <a:buNone/>
              <a:defRPr b="1" sz="1600"/>
            </a:lvl4pPr>
            <a:lvl5pPr indent="-228600" lvl="4" marL="2286000" algn="l">
              <a:lnSpc>
                <a:spcPct val="90000"/>
              </a:lnSpc>
              <a:spcBef>
                <a:spcPts val="500"/>
              </a:spcBef>
              <a:spcAft>
                <a:spcPts val="0"/>
              </a:spcAft>
              <a:buClr>
                <a:srgbClr val="171616"/>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59" name="Google Shape;159;p33"/>
          <p:cNvSpPr/>
          <p:nvPr>
            <p:ph idx="5" type="pic"/>
          </p:nvPr>
        </p:nvSpPr>
        <p:spPr>
          <a:xfrm>
            <a:off x="4567073" y="1557868"/>
            <a:ext cx="3080368" cy="1867795"/>
          </a:xfrm>
          <a:prstGeom prst="rect">
            <a:avLst/>
          </a:prstGeom>
          <a:solidFill>
            <a:schemeClr val="accent5"/>
          </a:solidFill>
          <a:ln>
            <a:noFill/>
          </a:ln>
        </p:spPr>
      </p:sp>
      <p:sp>
        <p:nvSpPr>
          <p:cNvPr id="160" name="Google Shape;160;p33"/>
          <p:cNvSpPr/>
          <p:nvPr>
            <p:ph idx="6" type="pic"/>
          </p:nvPr>
        </p:nvSpPr>
        <p:spPr>
          <a:xfrm>
            <a:off x="4567073" y="3995264"/>
            <a:ext cx="3080368" cy="1867795"/>
          </a:xfrm>
          <a:prstGeom prst="rect">
            <a:avLst/>
          </a:prstGeom>
          <a:solidFill>
            <a:schemeClr val="accent5"/>
          </a:solidFill>
          <a:ln>
            <a:noFill/>
          </a:ln>
        </p:spPr>
      </p:sp>
      <p:sp>
        <p:nvSpPr>
          <p:cNvPr id="161" name="Google Shape;161;p33"/>
          <p:cNvSpPr txBox="1"/>
          <p:nvPr>
            <p:ph idx="7" type="body"/>
          </p:nvPr>
        </p:nvSpPr>
        <p:spPr>
          <a:xfrm>
            <a:off x="4555816" y="3486702"/>
            <a:ext cx="3090308" cy="30168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171616"/>
              </a:buClr>
              <a:buSzPts val="1200"/>
              <a:buNone/>
              <a:defRPr b="1" sz="1200"/>
            </a:lvl1pPr>
            <a:lvl2pPr indent="-228600" lvl="1" marL="914400" algn="l">
              <a:lnSpc>
                <a:spcPct val="90000"/>
              </a:lnSpc>
              <a:spcBef>
                <a:spcPts val="500"/>
              </a:spcBef>
              <a:spcAft>
                <a:spcPts val="0"/>
              </a:spcAft>
              <a:buClr>
                <a:srgbClr val="171616"/>
              </a:buClr>
              <a:buSzPts val="2000"/>
              <a:buNone/>
              <a:defRPr b="1" sz="2000"/>
            </a:lvl2pPr>
            <a:lvl3pPr indent="-228600" lvl="2" marL="1371600" algn="l">
              <a:lnSpc>
                <a:spcPct val="90000"/>
              </a:lnSpc>
              <a:spcBef>
                <a:spcPts val="500"/>
              </a:spcBef>
              <a:spcAft>
                <a:spcPts val="0"/>
              </a:spcAft>
              <a:buClr>
                <a:srgbClr val="171616"/>
              </a:buClr>
              <a:buSzPts val="1800"/>
              <a:buNone/>
              <a:defRPr b="1" sz="1800"/>
            </a:lvl3pPr>
            <a:lvl4pPr indent="-228600" lvl="3" marL="1828800" algn="l">
              <a:lnSpc>
                <a:spcPct val="90000"/>
              </a:lnSpc>
              <a:spcBef>
                <a:spcPts val="500"/>
              </a:spcBef>
              <a:spcAft>
                <a:spcPts val="0"/>
              </a:spcAft>
              <a:buClr>
                <a:srgbClr val="171616"/>
              </a:buClr>
              <a:buSzPts val="1600"/>
              <a:buNone/>
              <a:defRPr b="1" sz="1600"/>
            </a:lvl4pPr>
            <a:lvl5pPr indent="-228600" lvl="4" marL="2286000" algn="l">
              <a:lnSpc>
                <a:spcPct val="90000"/>
              </a:lnSpc>
              <a:spcBef>
                <a:spcPts val="500"/>
              </a:spcBef>
              <a:spcAft>
                <a:spcPts val="0"/>
              </a:spcAft>
              <a:buClr>
                <a:srgbClr val="171616"/>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62" name="Google Shape;162;p33"/>
          <p:cNvSpPr txBox="1"/>
          <p:nvPr>
            <p:ph idx="8" type="body"/>
          </p:nvPr>
        </p:nvSpPr>
        <p:spPr>
          <a:xfrm>
            <a:off x="4555815" y="5930290"/>
            <a:ext cx="3090308" cy="30168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171616"/>
              </a:buClr>
              <a:buSzPts val="1200"/>
              <a:buNone/>
              <a:defRPr b="1" sz="1200"/>
            </a:lvl1pPr>
            <a:lvl2pPr indent="-228600" lvl="1" marL="914400" algn="l">
              <a:lnSpc>
                <a:spcPct val="90000"/>
              </a:lnSpc>
              <a:spcBef>
                <a:spcPts val="500"/>
              </a:spcBef>
              <a:spcAft>
                <a:spcPts val="0"/>
              </a:spcAft>
              <a:buClr>
                <a:srgbClr val="171616"/>
              </a:buClr>
              <a:buSzPts val="2000"/>
              <a:buNone/>
              <a:defRPr b="1" sz="2000"/>
            </a:lvl2pPr>
            <a:lvl3pPr indent="-228600" lvl="2" marL="1371600" algn="l">
              <a:lnSpc>
                <a:spcPct val="90000"/>
              </a:lnSpc>
              <a:spcBef>
                <a:spcPts val="500"/>
              </a:spcBef>
              <a:spcAft>
                <a:spcPts val="0"/>
              </a:spcAft>
              <a:buClr>
                <a:srgbClr val="171616"/>
              </a:buClr>
              <a:buSzPts val="1800"/>
              <a:buNone/>
              <a:defRPr b="1" sz="1800"/>
            </a:lvl3pPr>
            <a:lvl4pPr indent="-228600" lvl="3" marL="1828800" algn="l">
              <a:lnSpc>
                <a:spcPct val="90000"/>
              </a:lnSpc>
              <a:spcBef>
                <a:spcPts val="500"/>
              </a:spcBef>
              <a:spcAft>
                <a:spcPts val="0"/>
              </a:spcAft>
              <a:buClr>
                <a:srgbClr val="171616"/>
              </a:buClr>
              <a:buSzPts val="1600"/>
              <a:buNone/>
              <a:defRPr b="1" sz="1600"/>
            </a:lvl4pPr>
            <a:lvl5pPr indent="-228600" lvl="4" marL="2286000" algn="l">
              <a:lnSpc>
                <a:spcPct val="90000"/>
              </a:lnSpc>
              <a:spcBef>
                <a:spcPts val="500"/>
              </a:spcBef>
              <a:spcAft>
                <a:spcPts val="0"/>
              </a:spcAft>
              <a:buClr>
                <a:srgbClr val="171616"/>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63" name="Google Shape;163;p33"/>
          <p:cNvSpPr/>
          <p:nvPr>
            <p:ph idx="9" type="pic"/>
          </p:nvPr>
        </p:nvSpPr>
        <p:spPr>
          <a:xfrm>
            <a:off x="8263491" y="1557868"/>
            <a:ext cx="3080368" cy="1867795"/>
          </a:xfrm>
          <a:prstGeom prst="rect">
            <a:avLst/>
          </a:prstGeom>
          <a:solidFill>
            <a:schemeClr val="accent5"/>
          </a:solidFill>
          <a:ln>
            <a:noFill/>
          </a:ln>
        </p:spPr>
      </p:sp>
      <p:sp>
        <p:nvSpPr>
          <p:cNvPr id="164" name="Google Shape;164;p33"/>
          <p:cNvSpPr/>
          <p:nvPr>
            <p:ph idx="13" type="pic"/>
          </p:nvPr>
        </p:nvSpPr>
        <p:spPr>
          <a:xfrm>
            <a:off x="8263491" y="3995264"/>
            <a:ext cx="3080368" cy="1867795"/>
          </a:xfrm>
          <a:prstGeom prst="rect">
            <a:avLst/>
          </a:prstGeom>
          <a:solidFill>
            <a:schemeClr val="accent5"/>
          </a:solidFill>
          <a:ln>
            <a:noFill/>
          </a:ln>
        </p:spPr>
      </p:sp>
      <p:sp>
        <p:nvSpPr>
          <p:cNvPr id="165" name="Google Shape;165;p33"/>
          <p:cNvSpPr txBox="1"/>
          <p:nvPr>
            <p:ph idx="14" type="body"/>
          </p:nvPr>
        </p:nvSpPr>
        <p:spPr>
          <a:xfrm>
            <a:off x="8263492" y="3509517"/>
            <a:ext cx="3090308" cy="30168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171616"/>
              </a:buClr>
              <a:buSzPts val="1200"/>
              <a:buNone/>
              <a:defRPr b="1" sz="1200"/>
            </a:lvl1pPr>
            <a:lvl2pPr indent="-228600" lvl="1" marL="914400" algn="l">
              <a:lnSpc>
                <a:spcPct val="90000"/>
              </a:lnSpc>
              <a:spcBef>
                <a:spcPts val="500"/>
              </a:spcBef>
              <a:spcAft>
                <a:spcPts val="0"/>
              </a:spcAft>
              <a:buClr>
                <a:srgbClr val="171616"/>
              </a:buClr>
              <a:buSzPts val="2000"/>
              <a:buNone/>
              <a:defRPr b="1" sz="2000"/>
            </a:lvl2pPr>
            <a:lvl3pPr indent="-228600" lvl="2" marL="1371600" algn="l">
              <a:lnSpc>
                <a:spcPct val="90000"/>
              </a:lnSpc>
              <a:spcBef>
                <a:spcPts val="500"/>
              </a:spcBef>
              <a:spcAft>
                <a:spcPts val="0"/>
              </a:spcAft>
              <a:buClr>
                <a:srgbClr val="171616"/>
              </a:buClr>
              <a:buSzPts val="1800"/>
              <a:buNone/>
              <a:defRPr b="1" sz="1800"/>
            </a:lvl3pPr>
            <a:lvl4pPr indent="-228600" lvl="3" marL="1828800" algn="l">
              <a:lnSpc>
                <a:spcPct val="90000"/>
              </a:lnSpc>
              <a:spcBef>
                <a:spcPts val="500"/>
              </a:spcBef>
              <a:spcAft>
                <a:spcPts val="0"/>
              </a:spcAft>
              <a:buClr>
                <a:srgbClr val="171616"/>
              </a:buClr>
              <a:buSzPts val="1600"/>
              <a:buNone/>
              <a:defRPr b="1" sz="1600"/>
            </a:lvl4pPr>
            <a:lvl5pPr indent="-228600" lvl="4" marL="2286000" algn="l">
              <a:lnSpc>
                <a:spcPct val="90000"/>
              </a:lnSpc>
              <a:spcBef>
                <a:spcPts val="500"/>
              </a:spcBef>
              <a:spcAft>
                <a:spcPts val="0"/>
              </a:spcAft>
              <a:buClr>
                <a:srgbClr val="171616"/>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66" name="Google Shape;166;p33"/>
          <p:cNvSpPr txBox="1"/>
          <p:nvPr>
            <p:ph idx="15" type="body"/>
          </p:nvPr>
        </p:nvSpPr>
        <p:spPr>
          <a:xfrm>
            <a:off x="8263491" y="5953105"/>
            <a:ext cx="3090308" cy="30168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171616"/>
              </a:buClr>
              <a:buSzPts val="1200"/>
              <a:buNone/>
              <a:defRPr b="1" sz="1200"/>
            </a:lvl1pPr>
            <a:lvl2pPr indent="-228600" lvl="1" marL="914400" algn="l">
              <a:lnSpc>
                <a:spcPct val="90000"/>
              </a:lnSpc>
              <a:spcBef>
                <a:spcPts val="500"/>
              </a:spcBef>
              <a:spcAft>
                <a:spcPts val="0"/>
              </a:spcAft>
              <a:buClr>
                <a:srgbClr val="171616"/>
              </a:buClr>
              <a:buSzPts val="2000"/>
              <a:buNone/>
              <a:defRPr b="1" sz="2000"/>
            </a:lvl2pPr>
            <a:lvl3pPr indent="-228600" lvl="2" marL="1371600" algn="l">
              <a:lnSpc>
                <a:spcPct val="90000"/>
              </a:lnSpc>
              <a:spcBef>
                <a:spcPts val="500"/>
              </a:spcBef>
              <a:spcAft>
                <a:spcPts val="0"/>
              </a:spcAft>
              <a:buClr>
                <a:srgbClr val="171616"/>
              </a:buClr>
              <a:buSzPts val="1800"/>
              <a:buNone/>
              <a:defRPr b="1" sz="1800"/>
            </a:lvl3pPr>
            <a:lvl4pPr indent="-228600" lvl="3" marL="1828800" algn="l">
              <a:lnSpc>
                <a:spcPct val="90000"/>
              </a:lnSpc>
              <a:spcBef>
                <a:spcPts val="500"/>
              </a:spcBef>
              <a:spcAft>
                <a:spcPts val="0"/>
              </a:spcAft>
              <a:buClr>
                <a:srgbClr val="171616"/>
              </a:buClr>
              <a:buSzPts val="1600"/>
              <a:buNone/>
              <a:defRPr b="1" sz="1600"/>
            </a:lvl4pPr>
            <a:lvl5pPr indent="-228600" lvl="4" marL="2286000" algn="l">
              <a:lnSpc>
                <a:spcPct val="90000"/>
              </a:lnSpc>
              <a:spcBef>
                <a:spcPts val="500"/>
              </a:spcBef>
              <a:spcAft>
                <a:spcPts val="0"/>
              </a:spcAft>
              <a:buClr>
                <a:srgbClr val="171616"/>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with picture">
  <p:cSld name="Title_with picture">
    <p:spTree>
      <p:nvGrpSpPr>
        <p:cNvPr id="167" name="Shape 167"/>
        <p:cNvGrpSpPr/>
        <p:nvPr/>
      </p:nvGrpSpPr>
      <p:grpSpPr>
        <a:xfrm>
          <a:off x="0" y="0"/>
          <a:ext cx="0" cy="0"/>
          <a:chOff x="0" y="0"/>
          <a:chExt cx="0" cy="0"/>
        </a:xfrm>
      </p:grpSpPr>
      <p:sp>
        <p:nvSpPr>
          <p:cNvPr id="168" name="Google Shape;168;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9" name="Google Shape;169;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a:p>
        </p:txBody>
      </p:sp>
      <p:pic>
        <p:nvPicPr>
          <p:cNvPr descr="A picture containing light&#10;&#10;Description automatically generated" id="171" name="Google Shape;171;p34"/>
          <p:cNvPicPr preferRelativeResize="0"/>
          <p:nvPr/>
        </p:nvPicPr>
        <p:blipFill rotWithShape="1">
          <a:blip r:embed="rId2">
            <a:alphaModFix/>
          </a:blip>
          <a:srcRect b="0" l="0" r="0" t="0"/>
          <a:stretch/>
        </p:blipFill>
        <p:spPr>
          <a:xfrm>
            <a:off x="10914882" y="365125"/>
            <a:ext cx="877836" cy="830128"/>
          </a:xfrm>
          <a:prstGeom prst="rect">
            <a:avLst/>
          </a:prstGeom>
          <a:noFill/>
          <a:ln>
            <a:noFill/>
          </a:ln>
        </p:spPr>
      </p:pic>
      <p:sp>
        <p:nvSpPr>
          <p:cNvPr id="172" name="Google Shape;172;p34"/>
          <p:cNvSpPr/>
          <p:nvPr>
            <p:ph idx="2" type="pic"/>
          </p:nvPr>
        </p:nvSpPr>
        <p:spPr>
          <a:xfrm>
            <a:off x="838200" y="1552093"/>
            <a:ext cx="7772775" cy="4420913"/>
          </a:xfrm>
          <a:prstGeom prst="rect">
            <a:avLst/>
          </a:prstGeom>
          <a:solidFill>
            <a:schemeClr val="accent5"/>
          </a:solidFill>
          <a:ln>
            <a:noFill/>
          </a:ln>
        </p:spPr>
      </p:sp>
      <p:sp>
        <p:nvSpPr>
          <p:cNvPr id="173" name="Google Shape;173;p34"/>
          <p:cNvSpPr txBox="1"/>
          <p:nvPr>
            <p:ph type="title"/>
          </p:nvPr>
        </p:nvSpPr>
        <p:spPr>
          <a:xfrm>
            <a:off x="838200" y="365126"/>
            <a:ext cx="9538252" cy="83012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7161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74" name="Google Shape;174;p34"/>
          <p:cNvCxnSpPr/>
          <p:nvPr/>
        </p:nvCxnSpPr>
        <p:spPr>
          <a:xfrm>
            <a:off x="828261" y="1221757"/>
            <a:ext cx="10515600" cy="0"/>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with video">
  <p:cSld name="Title_with video">
    <p:spTree>
      <p:nvGrpSpPr>
        <p:cNvPr id="175" name="Shape 175"/>
        <p:cNvGrpSpPr/>
        <p:nvPr/>
      </p:nvGrpSpPr>
      <p:grpSpPr>
        <a:xfrm>
          <a:off x="0" y="0"/>
          <a:ext cx="0" cy="0"/>
          <a:chOff x="0" y="0"/>
          <a:chExt cx="0" cy="0"/>
        </a:xfrm>
      </p:grpSpPr>
      <p:sp>
        <p:nvSpPr>
          <p:cNvPr id="176" name="Google Shape;176;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7" name="Google Shape;177;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8" name="Google Shape;178;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a:p>
        </p:txBody>
      </p:sp>
      <p:pic>
        <p:nvPicPr>
          <p:cNvPr descr="A picture containing light&#10;&#10;Description automatically generated" id="179" name="Google Shape;179;p35"/>
          <p:cNvPicPr preferRelativeResize="0"/>
          <p:nvPr/>
        </p:nvPicPr>
        <p:blipFill rotWithShape="1">
          <a:blip r:embed="rId2">
            <a:alphaModFix/>
          </a:blip>
          <a:srcRect b="0" l="0" r="0" t="0"/>
          <a:stretch/>
        </p:blipFill>
        <p:spPr>
          <a:xfrm>
            <a:off x="10914882" y="365125"/>
            <a:ext cx="877836" cy="830128"/>
          </a:xfrm>
          <a:prstGeom prst="rect">
            <a:avLst/>
          </a:prstGeom>
          <a:noFill/>
          <a:ln>
            <a:noFill/>
          </a:ln>
        </p:spPr>
      </p:pic>
      <p:sp>
        <p:nvSpPr>
          <p:cNvPr id="180" name="Google Shape;180;p35"/>
          <p:cNvSpPr/>
          <p:nvPr>
            <p:ph idx="2" type="media"/>
          </p:nvPr>
        </p:nvSpPr>
        <p:spPr>
          <a:xfrm>
            <a:off x="838200" y="1565345"/>
            <a:ext cx="7772400" cy="4420913"/>
          </a:xfrm>
          <a:prstGeom prst="rect">
            <a:avLst/>
          </a:prstGeom>
          <a:solidFill>
            <a:schemeClr val="accent5"/>
          </a:solid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rgbClr val="171616"/>
              </a:buClr>
              <a:buSzPts val="2800"/>
              <a:buFont typeface="Arial"/>
              <a:buChar char="•"/>
              <a:defRPr b="0" i="0" sz="2800" u="none" cap="none" strike="noStrike">
                <a:solidFill>
                  <a:srgbClr val="171616"/>
                </a:solidFill>
                <a:latin typeface="Arial"/>
                <a:ea typeface="Arial"/>
                <a:cs typeface="Arial"/>
                <a:sym typeface="Arial"/>
              </a:defRPr>
            </a:lvl1pPr>
            <a:lvl2pPr lvl="1" marR="0" rtl="0" algn="l">
              <a:lnSpc>
                <a:spcPct val="90000"/>
              </a:lnSpc>
              <a:spcBef>
                <a:spcPts val="500"/>
              </a:spcBef>
              <a:spcAft>
                <a:spcPts val="0"/>
              </a:spcAft>
              <a:buClr>
                <a:srgbClr val="171616"/>
              </a:buClr>
              <a:buSzPts val="2400"/>
              <a:buFont typeface="Arial"/>
              <a:buChar char="•"/>
              <a:defRPr b="0" i="0" sz="2400" u="none" cap="none" strike="noStrike">
                <a:solidFill>
                  <a:srgbClr val="171616"/>
                </a:solidFill>
                <a:latin typeface="Arial"/>
                <a:ea typeface="Arial"/>
                <a:cs typeface="Arial"/>
                <a:sym typeface="Arial"/>
              </a:defRPr>
            </a:lvl2pPr>
            <a:lvl3pPr lvl="2" marR="0" rtl="0" algn="l">
              <a:lnSpc>
                <a:spcPct val="90000"/>
              </a:lnSpc>
              <a:spcBef>
                <a:spcPts val="500"/>
              </a:spcBef>
              <a:spcAft>
                <a:spcPts val="0"/>
              </a:spcAft>
              <a:buClr>
                <a:srgbClr val="171616"/>
              </a:buClr>
              <a:buSzPts val="2000"/>
              <a:buFont typeface="Arial"/>
              <a:buChar char="•"/>
              <a:defRPr b="0" i="0" sz="2000" u="none" cap="none" strike="noStrike">
                <a:solidFill>
                  <a:srgbClr val="171616"/>
                </a:solidFill>
                <a:latin typeface="Arial"/>
                <a:ea typeface="Arial"/>
                <a:cs typeface="Arial"/>
                <a:sym typeface="Arial"/>
              </a:defRPr>
            </a:lvl3pPr>
            <a:lvl4pPr lvl="3" marR="0" rtl="0" algn="l">
              <a:lnSpc>
                <a:spcPct val="90000"/>
              </a:lnSpc>
              <a:spcBef>
                <a:spcPts val="500"/>
              </a:spcBef>
              <a:spcAft>
                <a:spcPts val="0"/>
              </a:spcAft>
              <a:buClr>
                <a:srgbClr val="171616"/>
              </a:buClr>
              <a:buSzPts val="1800"/>
              <a:buFont typeface="Arial"/>
              <a:buChar char="•"/>
              <a:defRPr b="0" i="0" sz="1800" u="none" cap="none" strike="noStrike">
                <a:solidFill>
                  <a:srgbClr val="171616"/>
                </a:solidFill>
                <a:latin typeface="Arial"/>
                <a:ea typeface="Arial"/>
                <a:cs typeface="Arial"/>
                <a:sym typeface="Arial"/>
              </a:defRPr>
            </a:lvl4pPr>
            <a:lvl5pPr lvl="4" marR="0" rtl="0" algn="l">
              <a:lnSpc>
                <a:spcPct val="90000"/>
              </a:lnSpc>
              <a:spcBef>
                <a:spcPts val="500"/>
              </a:spcBef>
              <a:spcAft>
                <a:spcPts val="0"/>
              </a:spcAft>
              <a:buClr>
                <a:srgbClr val="171616"/>
              </a:buClr>
              <a:buSzPts val="1800"/>
              <a:buFont typeface="Arial"/>
              <a:buChar char="•"/>
              <a:defRPr b="0" i="0" sz="1800" u="none" cap="none" strike="noStrike">
                <a:solidFill>
                  <a:srgbClr val="171616"/>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81" name="Google Shape;181;p35"/>
          <p:cNvSpPr txBox="1"/>
          <p:nvPr>
            <p:ph type="title"/>
          </p:nvPr>
        </p:nvSpPr>
        <p:spPr>
          <a:xfrm>
            <a:off x="838200" y="365126"/>
            <a:ext cx="9538252" cy="83012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7161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82" name="Google Shape;182;p35"/>
          <p:cNvCxnSpPr/>
          <p:nvPr/>
        </p:nvCxnSpPr>
        <p:spPr>
          <a:xfrm>
            <a:off x="828261" y="1221757"/>
            <a:ext cx="10515600" cy="0"/>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screen_picture">
  <p:cSld name="Fullscreen_picture">
    <p:spTree>
      <p:nvGrpSpPr>
        <p:cNvPr id="183" name="Shape 183"/>
        <p:cNvGrpSpPr/>
        <p:nvPr/>
      </p:nvGrpSpPr>
      <p:grpSpPr>
        <a:xfrm>
          <a:off x="0" y="0"/>
          <a:ext cx="0" cy="0"/>
          <a:chOff x="0" y="0"/>
          <a:chExt cx="0" cy="0"/>
        </a:xfrm>
      </p:grpSpPr>
      <p:sp>
        <p:nvSpPr>
          <p:cNvPr id="184" name="Google Shape;184;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6" name="Google Shape;186;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a:p>
        </p:txBody>
      </p:sp>
      <p:pic>
        <p:nvPicPr>
          <p:cNvPr descr="A picture containing light&#10;&#10;Description automatically generated" id="187" name="Google Shape;187;p36"/>
          <p:cNvPicPr preferRelativeResize="0"/>
          <p:nvPr/>
        </p:nvPicPr>
        <p:blipFill rotWithShape="1">
          <a:blip r:embed="rId2">
            <a:alphaModFix/>
          </a:blip>
          <a:srcRect b="0" l="0" r="0" t="0"/>
          <a:stretch/>
        </p:blipFill>
        <p:spPr>
          <a:xfrm>
            <a:off x="10914882" y="365125"/>
            <a:ext cx="877836" cy="830128"/>
          </a:xfrm>
          <a:prstGeom prst="rect">
            <a:avLst/>
          </a:prstGeom>
          <a:noFill/>
          <a:ln>
            <a:noFill/>
          </a:ln>
        </p:spPr>
      </p:pic>
      <p:sp>
        <p:nvSpPr>
          <p:cNvPr id="188" name="Google Shape;188;p36"/>
          <p:cNvSpPr/>
          <p:nvPr>
            <p:ph idx="2" type="pic"/>
          </p:nvPr>
        </p:nvSpPr>
        <p:spPr>
          <a:xfrm>
            <a:off x="0" y="0"/>
            <a:ext cx="12192000" cy="6858000"/>
          </a:xfrm>
          <a:prstGeom prst="rect">
            <a:avLst/>
          </a:prstGeom>
          <a:solidFill>
            <a:schemeClr val="accent5"/>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p:cSld name="One column">
    <p:spTree>
      <p:nvGrpSpPr>
        <p:cNvPr id="23" name="Shape 23"/>
        <p:cNvGrpSpPr/>
        <p:nvPr/>
      </p:nvGrpSpPr>
      <p:grpSpPr>
        <a:xfrm>
          <a:off x="0" y="0"/>
          <a:ext cx="0" cy="0"/>
          <a:chOff x="0" y="0"/>
          <a:chExt cx="0" cy="0"/>
        </a:xfrm>
      </p:grpSpPr>
      <p:sp>
        <p:nvSpPr>
          <p:cNvPr id="24" name="Google Shape;24;p14"/>
          <p:cNvSpPr txBox="1"/>
          <p:nvPr>
            <p:ph idx="1" type="body"/>
          </p:nvPr>
        </p:nvSpPr>
        <p:spPr>
          <a:xfrm>
            <a:off x="838200" y="1486801"/>
            <a:ext cx="10515600" cy="46901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71616"/>
              </a:buClr>
              <a:buSzPts val="1800"/>
              <a:buChar char="•"/>
              <a:defRPr/>
            </a:lvl1pPr>
            <a:lvl2pPr indent="-342900" lvl="1" marL="914400" algn="l">
              <a:lnSpc>
                <a:spcPct val="90000"/>
              </a:lnSpc>
              <a:spcBef>
                <a:spcPts val="500"/>
              </a:spcBef>
              <a:spcAft>
                <a:spcPts val="0"/>
              </a:spcAft>
              <a:buClr>
                <a:srgbClr val="171616"/>
              </a:buClr>
              <a:buSzPts val="1800"/>
              <a:buChar char="•"/>
              <a:defRPr/>
            </a:lvl2pPr>
            <a:lvl3pPr indent="-342900" lvl="2" marL="1371600" algn="l">
              <a:lnSpc>
                <a:spcPct val="90000"/>
              </a:lnSpc>
              <a:spcBef>
                <a:spcPts val="500"/>
              </a:spcBef>
              <a:spcAft>
                <a:spcPts val="0"/>
              </a:spcAft>
              <a:buClr>
                <a:srgbClr val="171616"/>
              </a:buClr>
              <a:buSzPts val="1800"/>
              <a:buChar char="•"/>
              <a:defRPr/>
            </a:lvl3pPr>
            <a:lvl4pPr indent="-342900" lvl="3" marL="1828800" algn="l">
              <a:lnSpc>
                <a:spcPct val="90000"/>
              </a:lnSpc>
              <a:spcBef>
                <a:spcPts val="500"/>
              </a:spcBef>
              <a:spcAft>
                <a:spcPts val="0"/>
              </a:spcAft>
              <a:buClr>
                <a:srgbClr val="171616"/>
              </a:buClr>
              <a:buSzPts val="1800"/>
              <a:buChar char="•"/>
              <a:defRPr/>
            </a:lvl4pPr>
            <a:lvl5pPr indent="-342900" lvl="4" marL="2286000" algn="l">
              <a:lnSpc>
                <a:spcPct val="90000"/>
              </a:lnSpc>
              <a:spcBef>
                <a:spcPts val="500"/>
              </a:spcBef>
              <a:spcAft>
                <a:spcPts val="0"/>
              </a:spcAft>
              <a:buClr>
                <a:srgbClr val="17161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a:p>
        </p:txBody>
      </p:sp>
      <p:sp>
        <p:nvSpPr>
          <p:cNvPr id="28" name="Google Shape;28;p14"/>
          <p:cNvSpPr txBox="1"/>
          <p:nvPr>
            <p:ph type="title"/>
          </p:nvPr>
        </p:nvSpPr>
        <p:spPr>
          <a:xfrm>
            <a:off x="838200" y="365126"/>
            <a:ext cx="9538252" cy="83012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7161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cture containing light&#10;&#10;Description automatically generated" id="29" name="Google Shape;29;p14"/>
          <p:cNvPicPr preferRelativeResize="0"/>
          <p:nvPr/>
        </p:nvPicPr>
        <p:blipFill rotWithShape="1">
          <a:blip r:embed="rId2">
            <a:alphaModFix/>
          </a:blip>
          <a:srcRect b="0" l="0" r="0" t="0"/>
          <a:stretch/>
        </p:blipFill>
        <p:spPr>
          <a:xfrm>
            <a:off x="10914882" y="365125"/>
            <a:ext cx="877836" cy="830128"/>
          </a:xfrm>
          <a:prstGeom prst="rect">
            <a:avLst/>
          </a:prstGeom>
          <a:noFill/>
          <a:ln>
            <a:noFill/>
          </a:ln>
        </p:spPr>
      </p:pic>
      <p:cxnSp>
        <p:nvCxnSpPr>
          <p:cNvPr id="30" name="Google Shape;30;p14"/>
          <p:cNvCxnSpPr/>
          <p:nvPr/>
        </p:nvCxnSpPr>
        <p:spPr>
          <a:xfrm>
            <a:off x="828261" y="1221757"/>
            <a:ext cx="10515600" cy="0"/>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screen_video">
  <p:cSld name="Fullscreen_video">
    <p:spTree>
      <p:nvGrpSpPr>
        <p:cNvPr id="189" name="Shape 189"/>
        <p:cNvGrpSpPr/>
        <p:nvPr/>
      </p:nvGrpSpPr>
      <p:grpSpPr>
        <a:xfrm>
          <a:off x="0" y="0"/>
          <a:ext cx="0" cy="0"/>
          <a:chOff x="0" y="0"/>
          <a:chExt cx="0" cy="0"/>
        </a:xfrm>
      </p:grpSpPr>
      <p:sp>
        <p:nvSpPr>
          <p:cNvPr id="190" name="Google Shape;190;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1" name="Google Shape;191;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2" name="Google Shape;192;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a:p>
        </p:txBody>
      </p:sp>
      <p:pic>
        <p:nvPicPr>
          <p:cNvPr descr="A picture containing light&#10;&#10;Description automatically generated" id="193" name="Google Shape;193;p37"/>
          <p:cNvPicPr preferRelativeResize="0"/>
          <p:nvPr/>
        </p:nvPicPr>
        <p:blipFill rotWithShape="1">
          <a:blip r:embed="rId2">
            <a:alphaModFix/>
          </a:blip>
          <a:srcRect b="0" l="0" r="0" t="0"/>
          <a:stretch/>
        </p:blipFill>
        <p:spPr>
          <a:xfrm>
            <a:off x="10914882" y="365125"/>
            <a:ext cx="877836" cy="830128"/>
          </a:xfrm>
          <a:prstGeom prst="rect">
            <a:avLst/>
          </a:prstGeom>
          <a:noFill/>
          <a:ln>
            <a:noFill/>
          </a:ln>
        </p:spPr>
      </p:pic>
      <p:sp>
        <p:nvSpPr>
          <p:cNvPr id="194" name="Google Shape;194;p37"/>
          <p:cNvSpPr/>
          <p:nvPr>
            <p:ph idx="2" type="media"/>
          </p:nvPr>
        </p:nvSpPr>
        <p:spPr>
          <a:xfrm>
            <a:off x="0" y="0"/>
            <a:ext cx="12192000" cy="6858000"/>
          </a:xfrm>
          <a:prstGeom prst="rect">
            <a:avLst/>
          </a:prstGeom>
          <a:solidFill>
            <a:schemeClr val="accent5"/>
          </a:solid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rgbClr val="171616"/>
              </a:buClr>
              <a:buSzPts val="2800"/>
              <a:buFont typeface="Arial"/>
              <a:buChar char="•"/>
              <a:defRPr b="0" i="0" sz="2800" u="none" cap="none" strike="noStrike">
                <a:solidFill>
                  <a:srgbClr val="171616"/>
                </a:solidFill>
                <a:latin typeface="Arial"/>
                <a:ea typeface="Arial"/>
                <a:cs typeface="Arial"/>
                <a:sym typeface="Arial"/>
              </a:defRPr>
            </a:lvl1pPr>
            <a:lvl2pPr lvl="1" marR="0" rtl="0" algn="l">
              <a:lnSpc>
                <a:spcPct val="90000"/>
              </a:lnSpc>
              <a:spcBef>
                <a:spcPts val="500"/>
              </a:spcBef>
              <a:spcAft>
                <a:spcPts val="0"/>
              </a:spcAft>
              <a:buClr>
                <a:srgbClr val="171616"/>
              </a:buClr>
              <a:buSzPts val="2400"/>
              <a:buFont typeface="Arial"/>
              <a:buChar char="•"/>
              <a:defRPr b="0" i="0" sz="2400" u="none" cap="none" strike="noStrike">
                <a:solidFill>
                  <a:srgbClr val="171616"/>
                </a:solidFill>
                <a:latin typeface="Arial"/>
                <a:ea typeface="Arial"/>
                <a:cs typeface="Arial"/>
                <a:sym typeface="Arial"/>
              </a:defRPr>
            </a:lvl2pPr>
            <a:lvl3pPr lvl="2" marR="0" rtl="0" algn="l">
              <a:lnSpc>
                <a:spcPct val="90000"/>
              </a:lnSpc>
              <a:spcBef>
                <a:spcPts val="500"/>
              </a:spcBef>
              <a:spcAft>
                <a:spcPts val="0"/>
              </a:spcAft>
              <a:buClr>
                <a:srgbClr val="171616"/>
              </a:buClr>
              <a:buSzPts val="2000"/>
              <a:buFont typeface="Arial"/>
              <a:buChar char="•"/>
              <a:defRPr b="0" i="0" sz="2000" u="none" cap="none" strike="noStrike">
                <a:solidFill>
                  <a:srgbClr val="171616"/>
                </a:solidFill>
                <a:latin typeface="Arial"/>
                <a:ea typeface="Arial"/>
                <a:cs typeface="Arial"/>
                <a:sym typeface="Arial"/>
              </a:defRPr>
            </a:lvl3pPr>
            <a:lvl4pPr lvl="3" marR="0" rtl="0" algn="l">
              <a:lnSpc>
                <a:spcPct val="90000"/>
              </a:lnSpc>
              <a:spcBef>
                <a:spcPts val="500"/>
              </a:spcBef>
              <a:spcAft>
                <a:spcPts val="0"/>
              </a:spcAft>
              <a:buClr>
                <a:srgbClr val="171616"/>
              </a:buClr>
              <a:buSzPts val="1800"/>
              <a:buFont typeface="Arial"/>
              <a:buChar char="•"/>
              <a:defRPr b="0" i="0" sz="1800" u="none" cap="none" strike="noStrike">
                <a:solidFill>
                  <a:srgbClr val="171616"/>
                </a:solidFill>
                <a:latin typeface="Arial"/>
                <a:ea typeface="Arial"/>
                <a:cs typeface="Arial"/>
                <a:sym typeface="Arial"/>
              </a:defRPr>
            </a:lvl4pPr>
            <a:lvl5pPr lvl="4" marR="0" rtl="0" algn="l">
              <a:lnSpc>
                <a:spcPct val="90000"/>
              </a:lnSpc>
              <a:spcBef>
                <a:spcPts val="500"/>
              </a:spcBef>
              <a:spcAft>
                <a:spcPts val="0"/>
              </a:spcAft>
              <a:buClr>
                <a:srgbClr val="171616"/>
              </a:buClr>
              <a:buSzPts val="1800"/>
              <a:buFont typeface="Arial"/>
              <a:buChar char="•"/>
              <a:defRPr b="0" i="0" sz="1800" u="none" cap="none" strike="noStrike">
                <a:solidFill>
                  <a:srgbClr val="171616"/>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_with picture">
  <p:cSld name="Agenda_with picture">
    <p:spTree>
      <p:nvGrpSpPr>
        <p:cNvPr id="31" name="Shape 31"/>
        <p:cNvGrpSpPr/>
        <p:nvPr/>
      </p:nvGrpSpPr>
      <p:grpSpPr>
        <a:xfrm>
          <a:off x="0" y="0"/>
          <a:ext cx="0" cy="0"/>
          <a:chOff x="0" y="0"/>
          <a:chExt cx="0" cy="0"/>
        </a:xfrm>
      </p:grpSpPr>
      <p:sp>
        <p:nvSpPr>
          <p:cNvPr id="32" name="Google Shape;32;p13"/>
          <p:cNvSpPr txBox="1"/>
          <p:nvPr>
            <p:ph type="title"/>
          </p:nvPr>
        </p:nvSpPr>
        <p:spPr>
          <a:xfrm>
            <a:off x="6097588" y="1195253"/>
            <a:ext cx="5256212" cy="91732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71616"/>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3"/>
          <p:cNvSpPr/>
          <p:nvPr>
            <p:ph idx="2" type="pic"/>
          </p:nvPr>
        </p:nvSpPr>
        <p:spPr>
          <a:xfrm>
            <a:off x="0" y="0"/>
            <a:ext cx="5224041" cy="6857999"/>
          </a:xfrm>
          <a:prstGeom prst="rect">
            <a:avLst/>
          </a:prstGeom>
          <a:solidFill>
            <a:schemeClr val="accent5"/>
          </a:solidFill>
          <a:ln>
            <a:noFill/>
          </a:ln>
        </p:spPr>
      </p:sp>
      <p:sp>
        <p:nvSpPr>
          <p:cNvPr id="34" name="Google Shape;34;p13"/>
          <p:cNvSpPr txBox="1"/>
          <p:nvPr>
            <p:ph idx="1" type="body"/>
          </p:nvPr>
        </p:nvSpPr>
        <p:spPr>
          <a:xfrm>
            <a:off x="6097588" y="2226365"/>
            <a:ext cx="5256212" cy="3774054"/>
          </a:xfrm>
          <a:prstGeom prst="rect">
            <a:avLst/>
          </a:prstGeom>
          <a:noFill/>
          <a:ln>
            <a:noFill/>
          </a:ln>
        </p:spPr>
        <p:txBody>
          <a:bodyPr anchorCtr="0" anchor="t" bIns="45700" lIns="91425" spcFirstLastPara="1" rIns="91425" wrap="square" tIns="45700">
            <a:normAutofit/>
          </a:bodyPr>
          <a:lstStyle>
            <a:lvl1pPr indent="-368300" lvl="0" marL="457200" algn="l">
              <a:lnSpc>
                <a:spcPct val="90000"/>
              </a:lnSpc>
              <a:spcBef>
                <a:spcPts val="1000"/>
              </a:spcBef>
              <a:spcAft>
                <a:spcPts val="0"/>
              </a:spcAft>
              <a:buClr>
                <a:srgbClr val="171616"/>
              </a:buClr>
              <a:buSzPts val="2200"/>
              <a:buFont typeface="Arial"/>
              <a:buChar char="•"/>
              <a:defRPr sz="2200"/>
            </a:lvl1pPr>
            <a:lvl2pPr indent="-228600" lvl="1" marL="914400" algn="l">
              <a:lnSpc>
                <a:spcPct val="90000"/>
              </a:lnSpc>
              <a:spcBef>
                <a:spcPts val="500"/>
              </a:spcBef>
              <a:spcAft>
                <a:spcPts val="0"/>
              </a:spcAft>
              <a:buClr>
                <a:srgbClr val="171616"/>
              </a:buClr>
              <a:buSzPts val="1400"/>
              <a:buNone/>
              <a:defRPr sz="1400"/>
            </a:lvl2pPr>
            <a:lvl3pPr indent="-228600" lvl="2" marL="1371600" algn="l">
              <a:lnSpc>
                <a:spcPct val="90000"/>
              </a:lnSpc>
              <a:spcBef>
                <a:spcPts val="500"/>
              </a:spcBef>
              <a:spcAft>
                <a:spcPts val="0"/>
              </a:spcAft>
              <a:buClr>
                <a:srgbClr val="171616"/>
              </a:buClr>
              <a:buSzPts val="1200"/>
              <a:buNone/>
              <a:defRPr sz="1200"/>
            </a:lvl3pPr>
            <a:lvl4pPr indent="-228600" lvl="3" marL="1828800" algn="l">
              <a:lnSpc>
                <a:spcPct val="90000"/>
              </a:lnSpc>
              <a:spcBef>
                <a:spcPts val="500"/>
              </a:spcBef>
              <a:spcAft>
                <a:spcPts val="0"/>
              </a:spcAft>
              <a:buClr>
                <a:srgbClr val="171616"/>
              </a:buClr>
              <a:buSzPts val="1000"/>
              <a:buNone/>
              <a:defRPr sz="1000"/>
            </a:lvl4pPr>
            <a:lvl5pPr indent="-228600" lvl="4" marL="2286000" algn="l">
              <a:lnSpc>
                <a:spcPct val="90000"/>
              </a:lnSpc>
              <a:spcBef>
                <a:spcPts val="500"/>
              </a:spcBef>
              <a:spcAft>
                <a:spcPts val="0"/>
              </a:spcAft>
              <a:buClr>
                <a:srgbClr val="171616"/>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 name="Google Shape;35;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a:p>
        </p:txBody>
      </p:sp>
      <p:pic>
        <p:nvPicPr>
          <p:cNvPr descr="A picture containing light&#10;&#10;Description automatically generated" id="38" name="Google Shape;38;p13"/>
          <p:cNvPicPr preferRelativeResize="0"/>
          <p:nvPr/>
        </p:nvPicPr>
        <p:blipFill rotWithShape="1">
          <a:blip r:embed="rId2">
            <a:alphaModFix/>
          </a:blip>
          <a:srcRect b="0" l="0" r="0" t="0"/>
          <a:stretch/>
        </p:blipFill>
        <p:spPr>
          <a:xfrm>
            <a:off x="10914882" y="365125"/>
            <a:ext cx="877836" cy="83012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_with picture">
  <p:cSld name="One column_with picture">
    <p:spTree>
      <p:nvGrpSpPr>
        <p:cNvPr id="39" name="Shape 39"/>
        <p:cNvGrpSpPr/>
        <p:nvPr/>
      </p:nvGrpSpPr>
      <p:grpSpPr>
        <a:xfrm>
          <a:off x="0" y="0"/>
          <a:ext cx="0" cy="0"/>
          <a:chOff x="0" y="0"/>
          <a:chExt cx="0" cy="0"/>
        </a:xfrm>
      </p:grpSpPr>
      <p:sp>
        <p:nvSpPr>
          <p:cNvPr id="40" name="Google Shape;40;p15"/>
          <p:cNvSpPr txBox="1"/>
          <p:nvPr>
            <p:ph idx="1" type="body"/>
          </p:nvPr>
        </p:nvSpPr>
        <p:spPr>
          <a:xfrm>
            <a:off x="838200" y="1590263"/>
            <a:ext cx="3803247" cy="45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71616"/>
              </a:buClr>
              <a:buSzPts val="1800"/>
              <a:buChar char="•"/>
              <a:defRPr/>
            </a:lvl1pPr>
            <a:lvl2pPr indent="-342900" lvl="1" marL="914400" algn="l">
              <a:lnSpc>
                <a:spcPct val="90000"/>
              </a:lnSpc>
              <a:spcBef>
                <a:spcPts val="500"/>
              </a:spcBef>
              <a:spcAft>
                <a:spcPts val="0"/>
              </a:spcAft>
              <a:buClr>
                <a:srgbClr val="171616"/>
              </a:buClr>
              <a:buSzPts val="1800"/>
              <a:buChar char="•"/>
              <a:defRPr/>
            </a:lvl2pPr>
            <a:lvl3pPr indent="-342900" lvl="2" marL="1371600" algn="l">
              <a:lnSpc>
                <a:spcPct val="90000"/>
              </a:lnSpc>
              <a:spcBef>
                <a:spcPts val="500"/>
              </a:spcBef>
              <a:spcAft>
                <a:spcPts val="0"/>
              </a:spcAft>
              <a:buClr>
                <a:srgbClr val="171616"/>
              </a:buClr>
              <a:buSzPts val="1800"/>
              <a:buChar char="•"/>
              <a:defRPr/>
            </a:lvl3pPr>
            <a:lvl4pPr indent="-342900" lvl="3" marL="1828800" algn="l">
              <a:lnSpc>
                <a:spcPct val="90000"/>
              </a:lnSpc>
              <a:spcBef>
                <a:spcPts val="500"/>
              </a:spcBef>
              <a:spcAft>
                <a:spcPts val="0"/>
              </a:spcAft>
              <a:buClr>
                <a:srgbClr val="171616"/>
              </a:buClr>
              <a:buSzPts val="1800"/>
              <a:buChar char="•"/>
              <a:defRPr/>
            </a:lvl4pPr>
            <a:lvl5pPr indent="-342900" lvl="4" marL="2286000" algn="l">
              <a:lnSpc>
                <a:spcPct val="90000"/>
              </a:lnSpc>
              <a:spcBef>
                <a:spcPts val="500"/>
              </a:spcBef>
              <a:spcAft>
                <a:spcPts val="0"/>
              </a:spcAft>
              <a:buClr>
                <a:srgbClr val="17161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a:p>
        </p:txBody>
      </p:sp>
      <p:sp>
        <p:nvSpPr>
          <p:cNvPr id="44" name="Google Shape;44;p15"/>
          <p:cNvSpPr/>
          <p:nvPr>
            <p:ph idx="2" type="pic"/>
          </p:nvPr>
        </p:nvSpPr>
        <p:spPr>
          <a:xfrm>
            <a:off x="4849792" y="1590262"/>
            <a:ext cx="6504008" cy="4586699"/>
          </a:xfrm>
          <a:prstGeom prst="rect">
            <a:avLst/>
          </a:prstGeom>
          <a:solidFill>
            <a:schemeClr val="accent5"/>
          </a:solidFill>
          <a:ln>
            <a:noFill/>
          </a:ln>
        </p:spPr>
      </p:sp>
      <p:sp>
        <p:nvSpPr>
          <p:cNvPr id="45" name="Google Shape;45;p15"/>
          <p:cNvSpPr txBox="1"/>
          <p:nvPr>
            <p:ph type="title"/>
          </p:nvPr>
        </p:nvSpPr>
        <p:spPr>
          <a:xfrm>
            <a:off x="838200" y="365126"/>
            <a:ext cx="9538252" cy="83012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7161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46" name="Google Shape;46;p15"/>
          <p:cNvCxnSpPr/>
          <p:nvPr/>
        </p:nvCxnSpPr>
        <p:spPr>
          <a:xfrm>
            <a:off x="828261" y="1221757"/>
            <a:ext cx="10515600" cy="0"/>
          </a:xfrm>
          <a:prstGeom prst="straightConnector1">
            <a:avLst/>
          </a:prstGeom>
          <a:noFill/>
          <a:ln cap="flat" cmpd="sng" w="12700">
            <a:solidFill>
              <a:schemeClr val="accent1"/>
            </a:solidFill>
            <a:prstDash val="solid"/>
            <a:miter lim="800000"/>
            <a:headEnd len="sm" w="sm" type="none"/>
            <a:tailEnd len="sm" w="sm" type="none"/>
          </a:ln>
        </p:spPr>
      </p:cxnSp>
      <p:pic>
        <p:nvPicPr>
          <p:cNvPr descr="A picture containing light&#10;&#10;Description automatically generated" id="47" name="Google Shape;47;p15"/>
          <p:cNvPicPr preferRelativeResize="0"/>
          <p:nvPr/>
        </p:nvPicPr>
        <p:blipFill rotWithShape="1">
          <a:blip r:embed="rId2">
            <a:alphaModFix/>
          </a:blip>
          <a:srcRect b="0" l="0" r="0" t="0"/>
          <a:stretch/>
        </p:blipFill>
        <p:spPr>
          <a:xfrm>
            <a:off x="10914882" y="365125"/>
            <a:ext cx="877836" cy="83012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_with our host unis">
  <p:cSld name="One column_with our host unis">
    <p:spTree>
      <p:nvGrpSpPr>
        <p:cNvPr id="48" name="Shape 48"/>
        <p:cNvGrpSpPr/>
        <p:nvPr/>
      </p:nvGrpSpPr>
      <p:grpSpPr>
        <a:xfrm>
          <a:off x="0" y="0"/>
          <a:ext cx="0" cy="0"/>
          <a:chOff x="0" y="0"/>
          <a:chExt cx="0" cy="0"/>
        </a:xfrm>
      </p:grpSpPr>
      <p:sp>
        <p:nvSpPr>
          <p:cNvPr id="49" name="Google Shape;49;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a:p>
        </p:txBody>
      </p:sp>
      <p:sp>
        <p:nvSpPr>
          <p:cNvPr id="52" name="Google Shape;52;p16"/>
          <p:cNvSpPr txBox="1"/>
          <p:nvPr>
            <p:ph idx="1" type="body"/>
          </p:nvPr>
        </p:nvSpPr>
        <p:spPr>
          <a:xfrm>
            <a:off x="838200" y="1620455"/>
            <a:ext cx="10515600" cy="455650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71616"/>
              </a:buClr>
              <a:buSzPts val="2800"/>
              <a:buNone/>
              <a:defRPr/>
            </a:lvl1pPr>
            <a:lvl2pPr indent="-228600" lvl="1" marL="914400" algn="l">
              <a:lnSpc>
                <a:spcPct val="90000"/>
              </a:lnSpc>
              <a:spcBef>
                <a:spcPts val="500"/>
              </a:spcBef>
              <a:spcAft>
                <a:spcPts val="0"/>
              </a:spcAft>
              <a:buClr>
                <a:srgbClr val="171616"/>
              </a:buClr>
              <a:buSzPts val="2400"/>
              <a:buNone/>
              <a:defRPr/>
            </a:lvl2pPr>
            <a:lvl3pPr indent="-228600" lvl="2" marL="1371600" algn="l">
              <a:lnSpc>
                <a:spcPct val="90000"/>
              </a:lnSpc>
              <a:spcBef>
                <a:spcPts val="500"/>
              </a:spcBef>
              <a:spcAft>
                <a:spcPts val="0"/>
              </a:spcAft>
              <a:buClr>
                <a:srgbClr val="171616"/>
              </a:buClr>
              <a:buSzPts val="2000"/>
              <a:buNone/>
              <a:defRPr/>
            </a:lvl3pPr>
            <a:lvl4pPr indent="-228600" lvl="3" marL="1828800" algn="l">
              <a:lnSpc>
                <a:spcPct val="90000"/>
              </a:lnSpc>
              <a:spcBef>
                <a:spcPts val="500"/>
              </a:spcBef>
              <a:spcAft>
                <a:spcPts val="0"/>
              </a:spcAft>
              <a:buClr>
                <a:srgbClr val="171616"/>
              </a:buClr>
              <a:buSzPts val="1800"/>
              <a:buNone/>
              <a:defRPr/>
            </a:lvl4pPr>
            <a:lvl5pPr indent="-228600" lvl="4" marL="2286000" algn="l">
              <a:lnSpc>
                <a:spcPct val="90000"/>
              </a:lnSpc>
              <a:spcBef>
                <a:spcPts val="500"/>
              </a:spcBef>
              <a:spcAft>
                <a:spcPts val="0"/>
              </a:spcAft>
              <a:buClr>
                <a:srgbClr val="171616"/>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3" name="Google Shape;53;p16"/>
          <p:cNvCxnSpPr/>
          <p:nvPr/>
        </p:nvCxnSpPr>
        <p:spPr>
          <a:xfrm>
            <a:off x="778710" y="1395378"/>
            <a:ext cx="10515600" cy="0"/>
          </a:xfrm>
          <a:prstGeom prst="straightConnector1">
            <a:avLst/>
          </a:prstGeom>
          <a:noFill/>
          <a:ln cap="flat" cmpd="sng" w="12700">
            <a:solidFill>
              <a:schemeClr val="accent1"/>
            </a:solidFill>
            <a:prstDash val="solid"/>
            <a:miter lim="800000"/>
            <a:headEnd len="sm" w="sm" type="none"/>
            <a:tailEnd len="sm" w="sm" type="none"/>
          </a:ln>
        </p:spPr>
      </p:cxnSp>
      <p:pic>
        <p:nvPicPr>
          <p:cNvPr descr="A picture containing food&#10;&#10;Description automatically generated" id="54" name="Google Shape;54;p16"/>
          <p:cNvPicPr preferRelativeResize="0"/>
          <p:nvPr/>
        </p:nvPicPr>
        <p:blipFill rotWithShape="1">
          <a:blip r:embed="rId2">
            <a:alphaModFix/>
          </a:blip>
          <a:srcRect b="0" l="0" r="0" t="0"/>
          <a:stretch/>
        </p:blipFill>
        <p:spPr>
          <a:xfrm>
            <a:off x="8295767" y="486408"/>
            <a:ext cx="3058033" cy="768350"/>
          </a:xfrm>
          <a:prstGeom prst="rect">
            <a:avLst/>
          </a:prstGeom>
          <a:noFill/>
          <a:ln>
            <a:noFill/>
          </a:ln>
        </p:spPr>
      </p:pic>
      <p:pic>
        <p:nvPicPr>
          <p:cNvPr descr="A close up of a logo&#10;&#10;Description automatically generated" id="55" name="Google Shape;55;p16"/>
          <p:cNvPicPr preferRelativeResize="0"/>
          <p:nvPr/>
        </p:nvPicPr>
        <p:blipFill rotWithShape="1">
          <a:blip r:embed="rId3">
            <a:alphaModFix/>
          </a:blip>
          <a:srcRect b="0" l="0" r="0" t="0"/>
          <a:stretch/>
        </p:blipFill>
        <p:spPr>
          <a:xfrm>
            <a:off x="778710" y="486408"/>
            <a:ext cx="3605531" cy="783426"/>
          </a:xfrm>
          <a:prstGeom prst="rect">
            <a:avLst/>
          </a:prstGeom>
          <a:noFill/>
          <a:ln>
            <a:noFill/>
          </a:ln>
        </p:spPr>
      </p:pic>
      <p:cxnSp>
        <p:nvCxnSpPr>
          <p:cNvPr id="56" name="Google Shape;56;p16"/>
          <p:cNvCxnSpPr/>
          <p:nvPr/>
        </p:nvCxnSpPr>
        <p:spPr>
          <a:xfrm rot="10800000">
            <a:off x="0" y="6811702"/>
            <a:ext cx="12192000" cy="0"/>
          </a:xfrm>
          <a:prstGeom prst="straightConnector1">
            <a:avLst/>
          </a:prstGeom>
          <a:noFill/>
          <a:ln cap="flat" cmpd="sng" w="101600">
            <a:solidFill>
              <a:schemeClr val="accent1"/>
            </a:solidFill>
            <a:prstDash val="solid"/>
            <a:miter lim="800000"/>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with our host unis">
  <p:cSld name="Title_with our host unis">
    <p:spTree>
      <p:nvGrpSpPr>
        <p:cNvPr id="57" name="Shape 57"/>
        <p:cNvGrpSpPr/>
        <p:nvPr/>
      </p:nvGrpSpPr>
      <p:grpSpPr>
        <a:xfrm>
          <a:off x="0" y="0"/>
          <a:ext cx="0" cy="0"/>
          <a:chOff x="0" y="0"/>
          <a:chExt cx="0" cy="0"/>
        </a:xfrm>
      </p:grpSpPr>
      <p:sp>
        <p:nvSpPr>
          <p:cNvPr id="58" name="Google Shape;58;p23"/>
          <p:cNvSpPr txBox="1"/>
          <p:nvPr>
            <p:ph type="ctrTitle"/>
          </p:nvPr>
        </p:nvSpPr>
        <p:spPr>
          <a:xfrm>
            <a:off x="1524000" y="1254757"/>
            <a:ext cx="9144000" cy="225520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71616"/>
              </a:buClr>
              <a:buSzPts val="6000"/>
              <a:buFont typeface="Arial"/>
              <a:buNone/>
              <a:defRPr sz="6000">
                <a:solidFill>
                  <a:srgbClr val="17161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171616"/>
              </a:buClr>
              <a:buSzPts val="2400"/>
              <a:buNone/>
              <a:defRPr sz="2400"/>
            </a:lvl1pPr>
            <a:lvl2pPr lvl="1" algn="ctr">
              <a:lnSpc>
                <a:spcPct val="90000"/>
              </a:lnSpc>
              <a:spcBef>
                <a:spcPts val="500"/>
              </a:spcBef>
              <a:spcAft>
                <a:spcPts val="0"/>
              </a:spcAft>
              <a:buClr>
                <a:srgbClr val="171616"/>
              </a:buClr>
              <a:buSzPts val="2000"/>
              <a:buNone/>
              <a:defRPr sz="2000"/>
            </a:lvl2pPr>
            <a:lvl3pPr lvl="2" algn="ctr">
              <a:lnSpc>
                <a:spcPct val="90000"/>
              </a:lnSpc>
              <a:spcBef>
                <a:spcPts val="500"/>
              </a:spcBef>
              <a:spcAft>
                <a:spcPts val="0"/>
              </a:spcAft>
              <a:buClr>
                <a:srgbClr val="171616"/>
              </a:buClr>
              <a:buSzPts val="1800"/>
              <a:buNone/>
              <a:defRPr sz="1800"/>
            </a:lvl3pPr>
            <a:lvl4pPr lvl="3" algn="ctr">
              <a:lnSpc>
                <a:spcPct val="90000"/>
              </a:lnSpc>
              <a:spcBef>
                <a:spcPts val="500"/>
              </a:spcBef>
              <a:spcAft>
                <a:spcPts val="0"/>
              </a:spcAft>
              <a:buClr>
                <a:srgbClr val="171616"/>
              </a:buClr>
              <a:buSzPts val="1600"/>
              <a:buNone/>
              <a:defRPr sz="1600"/>
            </a:lvl4pPr>
            <a:lvl5pPr lvl="4" algn="ctr">
              <a:lnSpc>
                <a:spcPct val="90000"/>
              </a:lnSpc>
              <a:spcBef>
                <a:spcPts val="500"/>
              </a:spcBef>
              <a:spcAft>
                <a:spcPts val="0"/>
              </a:spcAft>
              <a:buClr>
                <a:srgbClr val="17161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0" name="Google Shape;60;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a:p>
        </p:txBody>
      </p:sp>
      <p:pic>
        <p:nvPicPr>
          <p:cNvPr descr="A picture containing food&#10;&#10;Description automatically generated" id="63" name="Google Shape;63;p23"/>
          <p:cNvPicPr preferRelativeResize="0"/>
          <p:nvPr/>
        </p:nvPicPr>
        <p:blipFill rotWithShape="1">
          <a:blip r:embed="rId2">
            <a:alphaModFix/>
          </a:blip>
          <a:srcRect b="0" l="0" r="0" t="0"/>
          <a:stretch/>
        </p:blipFill>
        <p:spPr>
          <a:xfrm>
            <a:off x="8295767" y="486408"/>
            <a:ext cx="3058033" cy="768350"/>
          </a:xfrm>
          <a:prstGeom prst="rect">
            <a:avLst/>
          </a:prstGeom>
          <a:noFill/>
          <a:ln>
            <a:noFill/>
          </a:ln>
        </p:spPr>
      </p:pic>
      <p:pic>
        <p:nvPicPr>
          <p:cNvPr descr="A close up of a logo&#10;&#10;Description automatically generated" id="64" name="Google Shape;64;p23"/>
          <p:cNvPicPr preferRelativeResize="0"/>
          <p:nvPr/>
        </p:nvPicPr>
        <p:blipFill rotWithShape="1">
          <a:blip r:embed="rId3">
            <a:alphaModFix/>
          </a:blip>
          <a:srcRect b="0" l="0" r="0" t="0"/>
          <a:stretch/>
        </p:blipFill>
        <p:spPr>
          <a:xfrm>
            <a:off x="778710" y="486408"/>
            <a:ext cx="3605531" cy="783426"/>
          </a:xfrm>
          <a:prstGeom prst="rect">
            <a:avLst/>
          </a:prstGeom>
          <a:noFill/>
          <a:ln>
            <a:noFill/>
          </a:ln>
        </p:spPr>
      </p:pic>
      <p:cxnSp>
        <p:nvCxnSpPr>
          <p:cNvPr id="65" name="Google Shape;65;p23"/>
          <p:cNvCxnSpPr/>
          <p:nvPr/>
        </p:nvCxnSpPr>
        <p:spPr>
          <a:xfrm rot="10800000">
            <a:off x="0" y="6811702"/>
            <a:ext cx="12192000" cy="0"/>
          </a:xfrm>
          <a:prstGeom prst="straightConnector1">
            <a:avLst/>
          </a:prstGeom>
          <a:noFill/>
          <a:ln cap="flat" cmpd="sng" w="101600">
            <a:solidFill>
              <a:schemeClr val="accent1"/>
            </a:solidFill>
            <a:prstDash val="solid"/>
            <a:miter lim="800000"/>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lined">
  <p:cSld name="Title_lined">
    <p:spTree>
      <p:nvGrpSpPr>
        <p:cNvPr id="66" name="Shape 66"/>
        <p:cNvGrpSpPr/>
        <p:nvPr/>
      </p:nvGrpSpPr>
      <p:grpSpPr>
        <a:xfrm>
          <a:off x="0" y="0"/>
          <a:ext cx="0" cy="0"/>
          <a:chOff x="0" y="0"/>
          <a:chExt cx="0" cy="0"/>
        </a:xfrm>
      </p:grpSpPr>
      <p:sp>
        <p:nvSpPr>
          <p:cNvPr id="67" name="Google Shape;67;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a:p>
        </p:txBody>
      </p:sp>
      <p:sp>
        <p:nvSpPr>
          <p:cNvPr id="70" name="Google Shape;70;p24"/>
          <p:cNvSpPr txBox="1"/>
          <p:nvPr>
            <p:ph type="title"/>
          </p:nvPr>
        </p:nvSpPr>
        <p:spPr>
          <a:xfrm>
            <a:off x="828261" y="1663451"/>
            <a:ext cx="10515600" cy="871406"/>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171616"/>
              </a:buClr>
              <a:buSzPts val="3800"/>
              <a:buFont typeface="Arial"/>
              <a:buNone/>
              <a:defRPr sz="3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4"/>
          <p:cNvSpPr txBox="1"/>
          <p:nvPr>
            <p:ph idx="1" type="body"/>
          </p:nvPr>
        </p:nvSpPr>
        <p:spPr>
          <a:xfrm>
            <a:off x="828259" y="2583004"/>
            <a:ext cx="10515599" cy="49585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35353"/>
              </a:buClr>
              <a:buSzPts val="2400"/>
              <a:buFont typeface="Arial"/>
              <a:buNone/>
              <a:defRPr sz="2400">
                <a:solidFill>
                  <a:srgbClr val="535353"/>
                </a:solidFill>
              </a:defRPr>
            </a:lvl1pPr>
            <a:lvl2pPr indent="-228600" lvl="1" marL="914400" algn="l">
              <a:lnSpc>
                <a:spcPct val="90000"/>
              </a:lnSpc>
              <a:spcBef>
                <a:spcPts val="500"/>
              </a:spcBef>
              <a:spcAft>
                <a:spcPts val="0"/>
              </a:spcAft>
              <a:buClr>
                <a:srgbClr val="171616"/>
              </a:buClr>
              <a:buSzPts val="1400"/>
              <a:buNone/>
              <a:defRPr sz="1400"/>
            </a:lvl2pPr>
            <a:lvl3pPr indent="-228600" lvl="2" marL="1371600" algn="l">
              <a:lnSpc>
                <a:spcPct val="90000"/>
              </a:lnSpc>
              <a:spcBef>
                <a:spcPts val="500"/>
              </a:spcBef>
              <a:spcAft>
                <a:spcPts val="0"/>
              </a:spcAft>
              <a:buClr>
                <a:srgbClr val="171616"/>
              </a:buClr>
              <a:buSzPts val="1200"/>
              <a:buNone/>
              <a:defRPr sz="1200"/>
            </a:lvl3pPr>
            <a:lvl4pPr indent="-228600" lvl="3" marL="1828800" algn="l">
              <a:lnSpc>
                <a:spcPct val="90000"/>
              </a:lnSpc>
              <a:spcBef>
                <a:spcPts val="500"/>
              </a:spcBef>
              <a:spcAft>
                <a:spcPts val="0"/>
              </a:spcAft>
              <a:buClr>
                <a:srgbClr val="171616"/>
              </a:buClr>
              <a:buSzPts val="1000"/>
              <a:buNone/>
              <a:defRPr sz="1000"/>
            </a:lvl4pPr>
            <a:lvl5pPr indent="-228600" lvl="4" marL="2286000" algn="l">
              <a:lnSpc>
                <a:spcPct val="90000"/>
              </a:lnSpc>
              <a:spcBef>
                <a:spcPts val="500"/>
              </a:spcBef>
              <a:spcAft>
                <a:spcPts val="0"/>
              </a:spcAft>
              <a:buClr>
                <a:srgbClr val="171616"/>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pic>
        <p:nvPicPr>
          <p:cNvPr descr="A close up of a logo&#10;&#10;Description automatically generated" id="72" name="Google Shape;72;p24"/>
          <p:cNvPicPr preferRelativeResize="0"/>
          <p:nvPr/>
        </p:nvPicPr>
        <p:blipFill rotWithShape="1">
          <a:blip r:embed="rId2">
            <a:alphaModFix/>
          </a:blip>
          <a:srcRect b="0" l="0" r="0" t="0"/>
          <a:stretch/>
        </p:blipFill>
        <p:spPr>
          <a:xfrm>
            <a:off x="778710" y="486408"/>
            <a:ext cx="3605531" cy="783426"/>
          </a:xfrm>
          <a:prstGeom prst="rect">
            <a:avLst/>
          </a:prstGeom>
          <a:noFill/>
          <a:ln>
            <a:noFill/>
          </a:ln>
        </p:spPr>
      </p:pic>
      <p:cxnSp>
        <p:nvCxnSpPr>
          <p:cNvPr id="73" name="Google Shape;73;p24"/>
          <p:cNvCxnSpPr/>
          <p:nvPr/>
        </p:nvCxnSpPr>
        <p:spPr>
          <a:xfrm rot="10800000">
            <a:off x="0" y="6811702"/>
            <a:ext cx="12192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74" name="Google Shape;74;p24"/>
          <p:cNvCxnSpPr/>
          <p:nvPr/>
        </p:nvCxnSpPr>
        <p:spPr>
          <a:xfrm>
            <a:off x="778710" y="1476403"/>
            <a:ext cx="10515600" cy="0"/>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section " type="secHead">
  <p:cSld name="SECTION_HEADER">
    <p:bg>
      <p:bgPr>
        <a:solidFill>
          <a:schemeClr val="lt1"/>
        </a:solidFill>
      </p:bgPr>
    </p:bg>
    <p:spTree>
      <p:nvGrpSpPr>
        <p:cNvPr id="75" name="Shape 75"/>
        <p:cNvGrpSpPr/>
        <p:nvPr/>
      </p:nvGrpSpPr>
      <p:grpSpPr>
        <a:xfrm>
          <a:off x="0" y="0"/>
          <a:ext cx="0" cy="0"/>
          <a:chOff x="0" y="0"/>
          <a:chExt cx="0" cy="0"/>
        </a:xfrm>
      </p:grpSpPr>
      <p:sp>
        <p:nvSpPr>
          <p:cNvPr id="76" name="Google Shape;76;p2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71616"/>
              </a:buClr>
              <a:buSzPts val="4400"/>
              <a:buFont typeface="Arial"/>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F7F7F"/>
              </a:buClr>
              <a:buSzPts val="2400"/>
              <a:buNone/>
              <a:defRPr sz="2400">
                <a:solidFill>
                  <a:srgbClr val="7F7F7F"/>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78" name="Google Shape;78;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a:p>
        </p:txBody>
      </p:sp>
      <p:pic>
        <p:nvPicPr>
          <p:cNvPr descr="A close up of a logo&#10;&#10;Description automatically generated" id="81" name="Google Shape;81;p25"/>
          <p:cNvPicPr preferRelativeResize="0"/>
          <p:nvPr/>
        </p:nvPicPr>
        <p:blipFill rotWithShape="1">
          <a:blip r:embed="rId2">
            <a:alphaModFix/>
          </a:blip>
          <a:srcRect b="0" l="0" r="0" t="0"/>
          <a:stretch/>
        </p:blipFill>
        <p:spPr>
          <a:xfrm>
            <a:off x="778710" y="486408"/>
            <a:ext cx="3605531" cy="783426"/>
          </a:xfrm>
          <a:prstGeom prst="rect">
            <a:avLst/>
          </a:prstGeom>
          <a:noFill/>
          <a:ln>
            <a:noFill/>
          </a:ln>
        </p:spPr>
      </p:pic>
      <p:cxnSp>
        <p:nvCxnSpPr>
          <p:cNvPr id="82" name="Google Shape;82;p25"/>
          <p:cNvCxnSpPr/>
          <p:nvPr/>
        </p:nvCxnSpPr>
        <p:spPr>
          <a:xfrm rot="10800000">
            <a:off x="0" y="6811702"/>
            <a:ext cx="12192000" cy="0"/>
          </a:xfrm>
          <a:prstGeom prst="straightConnector1">
            <a:avLst/>
          </a:prstGeom>
          <a:noFill/>
          <a:ln cap="flat" cmpd="sng" w="101600">
            <a:solidFill>
              <a:schemeClr val="accent1"/>
            </a:solidFill>
            <a:prstDash val="solid"/>
            <a:miter lim="800000"/>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_with color">
  <p:cSld name="Agenda_with color">
    <p:spTree>
      <p:nvGrpSpPr>
        <p:cNvPr id="83" name="Shape 83"/>
        <p:cNvGrpSpPr/>
        <p:nvPr/>
      </p:nvGrpSpPr>
      <p:grpSpPr>
        <a:xfrm>
          <a:off x="0" y="0"/>
          <a:ext cx="0" cy="0"/>
          <a:chOff x="0" y="0"/>
          <a:chExt cx="0" cy="0"/>
        </a:xfrm>
      </p:grpSpPr>
      <p:sp>
        <p:nvSpPr>
          <p:cNvPr id="84" name="Google Shape;84;p26"/>
          <p:cNvSpPr txBox="1"/>
          <p:nvPr>
            <p:ph type="title"/>
          </p:nvPr>
        </p:nvSpPr>
        <p:spPr>
          <a:xfrm>
            <a:off x="6097588" y="1195253"/>
            <a:ext cx="5256212" cy="91732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71616"/>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26"/>
          <p:cNvSpPr txBox="1"/>
          <p:nvPr>
            <p:ph idx="1" type="body"/>
          </p:nvPr>
        </p:nvSpPr>
        <p:spPr>
          <a:xfrm>
            <a:off x="6097588" y="2226365"/>
            <a:ext cx="5256212" cy="3774054"/>
          </a:xfrm>
          <a:prstGeom prst="rect">
            <a:avLst/>
          </a:prstGeom>
          <a:noFill/>
          <a:ln>
            <a:noFill/>
          </a:ln>
        </p:spPr>
        <p:txBody>
          <a:bodyPr anchorCtr="0" anchor="t" bIns="45700" lIns="91425" spcFirstLastPara="1" rIns="91425" wrap="square" tIns="45700">
            <a:normAutofit/>
          </a:bodyPr>
          <a:lstStyle>
            <a:lvl1pPr indent="-368300" lvl="0" marL="457200" algn="l">
              <a:lnSpc>
                <a:spcPct val="90000"/>
              </a:lnSpc>
              <a:spcBef>
                <a:spcPts val="1000"/>
              </a:spcBef>
              <a:spcAft>
                <a:spcPts val="0"/>
              </a:spcAft>
              <a:buClr>
                <a:srgbClr val="171616"/>
              </a:buClr>
              <a:buSzPts val="2200"/>
              <a:buFont typeface="Arial"/>
              <a:buChar char="•"/>
              <a:defRPr sz="2200"/>
            </a:lvl1pPr>
            <a:lvl2pPr indent="-228600" lvl="1" marL="914400" algn="l">
              <a:lnSpc>
                <a:spcPct val="90000"/>
              </a:lnSpc>
              <a:spcBef>
                <a:spcPts val="500"/>
              </a:spcBef>
              <a:spcAft>
                <a:spcPts val="0"/>
              </a:spcAft>
              <a:buClr>
                <a:srgbClr val="171616"/>
              </a:buClr>
              <a:buSzPts val="1400"/>
              <a:buNone/>
              <a:defRPr sz="1400"/>
            </a:lvl2pPr>
            <a:lvl3pPr indent="-228600" lvl="2" marL="1371600" algn="l">
              <a:lnSpc>
                <a:spcPct val="90000"/>
              </a:lnSpc>
              <a:spcBef>
                <a:spcPts val="500"/>
              </a:spcBef>
              <a:spcAft>
                <a:spcPts val="0"/>
              </a:spcAft>
              <a:buClr>
                <a:srgbClr val="171616"/>
              </a:buClr>
              <a:buSzPts val="1200"/>
              <a:buNone/>
              <a:defRPr sz="1200"/>
            </a:lvl3pPr>
            <a:lvl4pPr indent="-228600" lvl="3" marL="1828800" algn="l">
              <a:lnSpc>
                <a:spcPct val="90000"/>
              </a:lnSpc>
              <a:spcBef>
                <a:spcPts val="500"/>
              </a:spcBef>
              <a:spcAft>
                <a:spcPts val="0"/>
              </a:spcAft>
              <a:buClr>
                <a:srgbClr val="171616"/>
              </a:buClr>
              <a:buSzPts val="1000"/>
              <a:buNone/>
              <a:defRPr sz="1000"/>
            </a:lvl4pPr>
            <a:lvl5pPr indent="-228600" lvl="4" marL="2286000" algn="l">
              <a:lnSpc>
                <a:spcPct val="90000"/>
              </a:lnSpc>
              <a:spcBef>
                <a:spcPts val="500"/>
              </a:spcBef>
              <a:spcAft>
                <a:spcPts val="0"/>
              </a:spcAft>
              <a:buClr>
                <a:srgbClr val="171616"/>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6" name="Google Shape;86;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a:p>
        </p:txBody>
      </p:sp>
      <p:pic>
        <p:nvPicPr>
          <p:cNvPr descr="A picture containing light&#10;&#10;Description automatically generated" id="89" name="Google Shape;89;p26"/>
          <p:cNvPicPr preferRelativeResize="0"/>
          <p:nvPr/>
        </p:nvPicPr>
        <p:blipFill rotWithShape="1">
          <a:blip r:embed="rId2">
            <a:alphaModFix/>
          </a:blip>
          <a:srcRect b="0" l="0" r="0" t="0"/>
          <a:stretch/>
        </p:blipFill>
        <p:spPr>
          <a:xfrm>
            <a:off x="10914882" y="365125"/>
            <a:ext cx="877836" cy="830128"/>
          </a:xfrm>
          <a:prstGeom prst="rect">
            <a:avLst/>
          </a:prstGeom>
          <a:noFill/>
          <a:ln>
            <a:noFill/>
          </a:ln>
        </p:spPr>
      </p:pic>
      <p:sp>
        <p:nvSpPr>
          <p:cNvPr id="90" name="Google Shape;90;p26"/>
          <p:cNvSpPr/>
          <p:nvPr/>
        </p:nvSpPr>
        <p:spPr>
          <a:xfrm>
            <a:off x="1" y="0"/>
            <a:ext cx="5256212" cy="6857999"/>
          </a:xfrm>
          <a:prstGeom prst="rect">
            <a:avLst/>
          </a:prstGeom>
          <a:solidFill>
            <a:srgbClr val="A7C94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1"/>
          <p:cNvSpPr txBox="1"/>
          <p:nvPr>
            <p:ph type="title"/>
          </p:nvPr>
        </p:nvSpPr>
        <p:spPr>
          <a:xfrm>
            <a:off x="838200" y="365125"/>
            <a:ext cx="827685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171616"/>
              </a:buClr>
              <a:buSzPts val="4000"/>
              <a:buFont typeface="Arial"/>
              <a:buNone/>
              <a:defRPr b="1" i="0" sz="4000" u="none" cap="none" strike="noStrike">
                <a:solidFill>
                  <a:srgbClr val="171616"/>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171616"/>
              </a:buClr>
              <a:buSzPts val="2800"/>
              <a:buFont typeface="Arial"/>
              <a:buChar char="•"/>
              <a:defRPr b="0" i="0" sz="2800" u="none" cap="none" strike="noStrike">
                <a:solidFill>
                  <a:srgbClr val="171616"/>
                </a:solidFill>
                <a:latin typeface="Arial"/>
                <a:ea typeface="Arial"/>
                <a:cs typeface="Arial"/>
                <a:sym typeface="Arial"/>
              </a:defRPr>
            </a:lvl1pPr>
            <a:lvl2pPr indent="-381000" lvl="1" marL="914400" marR="0" rtl="0" algn="l">
              <a:lnSpc>
                <a:spcPct val="90000"/>
              </a:lnSpc>
              <a:spcBef>
                <a:spcPts val="500"/>
              </a:spcBef>
              <a:spcAft>
                <a:spcPts val="0"/>
              </a:spcAft>
              <a:buClr>
                <a:srgbClr val="171616"/>
              </a:buClr>
              <a:buSzPts val="2400"/>
              <a:buFont typeface="Arial"/>
              <a:buChar char="•"/>
              <a:defRPr b="0" i="0" sz="2400" u="none" cap="none" strike="noStrike">
                <a:solidFill>
                  <a:srgbClr val="171616"/>
                </a:solidFill>
                <a:latin typeface="Arial"/>
                <a:ea typeface="Arial"/>
                <a:cs typeface="Arial"/>
                <a:sym typeface="Arial"/>
              </a:defRPr>
            </a:lvl2pPr>
            <a:lvl3pPr indent="-355600" lvl="2" marL="1371600" marR="0" rtl="0" algn="l">
              <a:lnSpc>
                <a:spcPct val="90000"/>
              </a:lnSpc>
              <a:spcBef>
                <a:spcPts val="500"/>
              </a:spcBef>
              <a:spcAft>
                <a:spcPts val="0"/>
              </a:spcAft>
              <a:buClr>
                <a:srgbClr val="171616"/>
              </a:buClr>
              <a:buSzPts val="2000"/>
              <a:buFont typeface="Arial"/>
              <a:buChar char="•"/>
              <a:defRPr b="0" i="0" sz="2000" u="none" cap="none" strike="noStrike">
                <a:solidFill>
                  <a:srgbClr val="171616"/>
                </a:solidFill>
                <a:latin typeface="Arial"/>
                <a:ea typeface="Arial"/>
                <a:cs typeface="Arial"/>
                <a:sym typeface="Arial"/>
              </a:defRPr>
            </a:lvl3pPr>
            <a:lvl4pPr indent="-342900" lvl="3" marL="1828800" marR="0" rtl="0" algn="l">
              <a:lnSpc>
                <a:spcPct val="90000"/>
              </a:lnSpc>
              <a:spcBef>
                <a:spcPts val="500"/>
              </a:spcBef>
              <a:spcAft>
                <a:spcPts val="0"/>
              </a:spcAft>
              <a:buClr>
                <a:srgbClr val="171616"/>
              </a:buClr>
              <a:buSzPts val="1800"/>
              <a:buFont typeface="Arial"/>
              <a:buChar char="•"/>
              <a:defRPr b="0" i="0" sz="1800" u="none" cap="none" strike="noStrike">
                <a:solidFill>
                  <a:srgbClr val="171616"/>
                </a:solidFill>
                <a:latin typeface="Arial"/>
                <a:ea typeface="Arial"/>
                <a:cs typeface="Arial"/>
                <a:sym typeface="Arial"/>
              </a:defRPr>
            </a:lvl4pPr>
            <a:lvl5pPr indent="-342900" lvl="4" marL="2286000" marR="0" rtl="0" algn="l">
              <a:lnSpc>
                <a:spcPct val="90000"/>
              </a:lnSpc>
              <a:spcBef>
                <a:spcPts val="500"/>
              </a:spcBef>
              <a:spcAft>
                <a:spcPts val="0"/>
              </a:spcAft>
              <a:buClr>
                <a:srgbClr val="171616"/>
              </a:buClr>
              <a:buSzPts val="1800"/>
              <a:buFont typeface="Arial"/>
              <a:buChar char="•"/>
              <a:defRPr b="0" i="0" sz="1800" u="none" cap="none" strike="noStrike">
                <a:solidFill>
                  <a:srgbClr val="171616"/>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orcid.org/0009-0002-6665-2856" TargetMode="Externa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hyperlink" Target="https://scholar.google.com/intl/en/scholar/metrics.html#metric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6.jpg"/><Relationship Id="rId4" Type="http://schemas.openxmlformats.org/officeDocument/2006/relationships/hyperlink" Target="https://www.freepik.com/free-vector/boy-searching-laptop-with-education-icon-cartoon-style-isolated-white_9957159.htm?log-in=google#fromView=search&amp;page=1&amp;position=35&amp;uuid=3d6a67bd-6291-4d84-b6e6-9f7e55f5fd33&amp;query=cartoon+young+researcher+computer"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22.png"/><Relationship Id="rId5" Type="http://schemas.openxmlformats.org/officeDocument/2006/relationships/hyperlink" Target="https://www.science.org/content/article/how-easy-it-fudge-your-scientific-rank-meet-larry-world-s-most-cited-cat"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coara.eu/app/uploads/2022/09/2022_07_19_rra_agreement_final.pdf" TargetMode="External"/><Relationship Id="rId4" Type="http://schemas.openxmlformats.org/officeDocument/2006/relationships/hyperlink" Target="https://creativecommons.org/licenses/by/4.0/" TargetMode="External"/><Relationship Id="rId5" Type="http://schemas.openxmlformats.org/officeDocument/2006/relationships/hyperlink" Target="https://creativecommons.org/licenses/by/4.0/" TargetMode="External"/></Relationships>
</file>

<file path=ppt/slides/_rels/slide15.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hyperlink" Target="https://doi.org/10.1083/jcb.200711140" TargetMode="External"/><Relationship Id="rId12" Type="http://schemas.openxmlformats.org/officeDocument/2006/relationships/hyperlink" Target="https://doi.org/10.1083/jcb.200801036"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hyperlink" Target="https://doi.org/10.1007/s11192-011-0561-0" TargetMode="External"/><Relationship Id="rId9" Type="http://schemas.openxmlformats.org/officeDocument/2006/relationships/image" Target="../media/image25.png"/><Relationship Id="rId5" Type="http://schemas.openxmlformats.org/officeDocument/2006/relationships/image" Target="../media/image20.png"/><Relationship Id="rId6" Type="http://schemas.openxmlformats.org/officeDocument/2006/relationships/hyperlink" Target="https://doi.org/10.1136/bmj.314.7079.497" TargetMode="External"/><Relationship Id="rId7" Type="http://schemas.openxmlformats.org/officeDocument/2006/relationships/image" Target="../media/image16.png"/><Relationship Id="rId8" Type="http://schemas.openxmlformats.org/officeDocument/2006/relationships/hyperlink" Target="https://doi.org/10.1038/4351003b" TargetMode="External"/></Relationships>
</file>

<file path=ppt/slides/_rels/slide16.xml.rels><?xml version="1.0" encoding="UTF-8" standalone="yes"?><Relationships xmlns="http://schemas.openxmlformats.org/package/2006/relationships"><Relationship Id="rId11" Type="http://schemas.openxmlformats.org/officeDocument/2006/relationships/hyperlink" Target="https://creativecommons.org/licenses/by/4.0/" TargetMode="External"/><Relationship Id="rId10" Type="http://schemas.openxmlformats.org/officeDocument/2006/relationships/hyperlink" Target="https://coara.eu/app/uploads/2022/09/2022_07_19_rra_agreement_final.pdf" TargetMode="External"/><Relationship Id="rId13" Type="http://schemas.openxmlformats.org/officeDocument/2006/relationships/image" Target="../media/image23.png"/><Relationship Id="rId12"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hyperlink" Target="https://www.nature.com/articles/520429a" TargetMode="External"/><Relationship Id="rId5" Type="http://schemas.openxmlformats.org/officeDocument/2006/relationships/image" Target="../media/image32.png"/><Relationship Id="rId6" Type="http://schemas.openxmlformats.org/officeDocument/2006/relationships/hyperlink" Target="https://sfdora.org/read/" TargetMode="External"/><Relationship Id="rId7" Type="http://schemas.openxmlformats.org/officeDocument/2006/relationships/hyperlink" Target="https://creativecommons.org/licenses/by-sa/4.0/" TargetMode="External"/><Relationship Id="rId8" Type="http://schemas.openxmlformats.org/officeDocument/2006/relationships/hyperlink" Target="https://www.nature.com/articles/520429a"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image" Target="../media/image53.png"/><Relationship Id="rId5" Type="http://schemas.openxmlformats.org/officeDocument/2006/relationships/hyperlink" Target="https://coara.eu/coalition/working-groups/" TargetMode="External"/><Relationship Id="rId6" Type="http://schemas.openxmlformats.org/officeDocument/2006/relationships/hyperlink" Target="https://coara.eu/coalition/national-chapter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hyperlink" Target="https://coara.eu/news/latest-updates-on-coara-working-groups-activities/" TargetMode="External"/><Relationship Id="rId5" Type="http://schemas.openxmlformats.org/officeDocument/2006/relationships/hyperlink" Target="https://coara.eu/working-groups/working-group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hyperlink" Target="https://scienceeurope.org/media/jcvjcnpe/202410-survey-report-strategic-approaches-and-research-assessment-open-science.pdf" TargetMode="External"/><Relationship Id="rId5" Type="http://schemas.openxmlformats.org/officeDocument/2006/relationships/hyperlink" Target="https://creativecommons.org/licenses/by/4.0/" TargetMode="External"/><Relationship Id="rId6" Type="http://schemas.openxmlformats.org/officeDocument/2006/relationships/hyperlink" Target="https://creativecommons.org/licenses/by/4.0/" TargetMode="External"/><Relationship Id="rId7"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hyperlink" Target="https://unesdoc.unesco.org/ark:/48223/pf0000379949"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5.png"/><Relationship Id="rId4" Type="http://schemas.openxmlformats.org/officeDocument/2006/relationships/image" Target="../media/image48.png"/><Relationship Id="rId5" Type="http://schemas.openxmlformats.org/officeDocument/2006/relationships/hyperlink" Target="https://coara.eu/working-groups/national-chapters/coara-national-chapter-sweden/"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1.png"/><Relationship Id="rId4" Type="http://schemas.openxmlformats.org/officeDocument/2006/relationships/image" Target="../media/image47.png"/><Relationship Id="rId5" Type="http://schemas.openxmlformats.org/officeDocument/2006/relationships/hyperlink" Target="https://coara.eu/working-groups/national-chapters/coara-national-chapter-sweden/"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7.png"/><Relationship Id="rId4" Type="http://schemas.openxmlformats.org/officeDocument/2006/relationships/hyperlink" Target="https://zenodo.org/records/14796936"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4.png"/><Relationship Id="rId4" Type="http://schemas.openxmlformats.org/officeDocument/2006/relationships/image" Target="../media/image46.png"/><Relationship Id="rId5" Type="http://schemas.openxmlformats.org/officeDocument/2006/relationships/image" Target="../media/image43.png"/><Relationship Id="rId6"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2.png"/><Relationship Id="rId4" Type="http://schemas.openxmlformats.org/officeDocument/2006/relationships/hyperlink" Target="https://www.vr.se/english/applying-for-funding/how-applications-are-assessed/peer-review-handbooks.html" TargetMode="External"/><Relationship Id="rId5" Type="http://schemas.openxmlformats.org/officeDocument/2006/relationships/hyperlink" Target="https://ec.europa.eu/info/funding-tenders/opportunities/docs/2021-2027/experts/guide-for-peer-reviewers_he-erc-stg-cog_en.pdf" TargetMode="External"/><Relationship Id="rId6" Type="http://schemas.openxmlformats.org/officeDocument/2006/relationships/hyperlink" Target="https://erc.europa.eu/sites/default/files/2023-07/wp_horizon-erc-2024_en.pdf" TargetMode="External"/><Relationship Id="rId7"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1.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2.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erictopol.substack.com/p/katalin-kariko-the-unimaginable-obstacle" TargetMode="External"/><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1.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80.jpg"/><Relationship Id="rId4" Type="http://schemas.openxmlformats.org/officeDocument/2006/relationships/image" Target="../media/image54.jpg"/><Relationship Id="rId9" Type="http://schemas.openxmlformats.org/officeDocument/2006/relationships/hyperlink" Target="https://www.freepik.com/free-vector/hand-drawn-business-icons-doddle-set-sketch-design_35473795.htm#fromView=search&amp;page=1&amp;position=49&amp;uuid=8fe4dbbe-5710-4174-9816-059433f11907&amp;query=collection+of+icons+for+author" TargetMode="External"/><Relationship Id="rId5" Type="http://schemas.openxmlformats.org/officeDocument/2006/relationships/image" Target="../media/image65.jpg"/><Relationship Id="rId6" Type="http://schemas.openxmlformats.org/officeDocument/2006/relationships/image" Target="../media/image55.jpg"/><Relationship Id="rId7" Type="http://schemas.openxmlformats.org/officeDocument/2006/relationships/image" Target="../media/image58.jpg"/><Relationship Id="rId8" Type="http://schemas.openxmlformats.org/officeDocument/2006/relationships/image" Target="../media/image64.jpg"/></Relationships>
</file>

<file path=ppt/slides/_rels/slide32.xml.rels><?xml version="1.0" encoding="UTF-8" standalone="yes"?><Relationships xmlns="http://schemas.openxmlformats.org/package/2006/relationships"><Relationship Id="rId11" Type="http://schemas.openxmlformats.org/officeDocument/2006/relationships/image" Target="../media/image64.jpg"/><Relationship Id="rId10" Type="http://schemas.openxmlformats.org/officeDocument/2006/relationships/image" Target="../media/image58.jpg"/><Relationship Id="rId13" Type="http://schemas.openxmlformats.org/officeDocument/2006/relationships/image" Target="../media/image66.jpg"/><Relationship Id="rId12" Type="http://schemas.openxmlformats.org/officeDocument/2006/relationships/image" Target="../media/image68.jpg"/><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80.jpg"/><Relationship Id="rId4" Type="http://schemas.openxmlformats.org/officeDocument/2006/relationships/image" Target="../media/image54.jpg"/><Relationship Id="rId9" Type="http://schemas.openxmlformats.org/officeDocument/2006/relationships/image" Target="../media/image55.jpg"/><Relationship Id="rId14" Type="http://schemas.openxmlformats.org/officeDocument/2006/relationships/hyperlink" Target="https://www.freepik.com/free-vector/hand-drawn-business-icons-doddle-set-sketch-design_35473795.htm#fromView=search&amp;page=1&amp;position=49&amp;uuid=8fe4dbbe-5710-4174-9816-059433f11907&amp;query=collection+of+icons+for+author" TargetMode="External"/><Relationship Id="rId5" Type="http://schemas.openxmlformats.org/officeDocument/2006/relationships/image" Target="../media/image60.jpg"/><Relationship Id="rId6" Type="http://schemas.openxmlformats.org/officeDocument/2006/relationships/image" Target="../media/image65.jpg"/><Relationship Id="rId7" Type="http://schemas.openxmlformats.org/officeDocument/2006/relationships/image" Target="../media/image56.jpg"/><Relationship Id="rId8" Type="http://schemas.openxmlformats.org/officeDocument/2006/relationships/image" Target="../media/image6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s://open-science-cloud.ec.europa.eu/"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7.png"/><Relationship Id="rId4" Type="http://schemas.openxmlformats.org/officeDocument/2006/relationships/image" Target="../media/image56.jpg"/><Relationship Id="rId5" Type="http://schemas.openxmlformats.org/officeDocument/2006/relationships/hyperlink" Target="https://www.freepik.com/free-vector/hand-drawn-business-icons-doddle-set-sketch-design_35473795.htm#fromView=search&amp;page=1&amp;position=49&amp;uuid=8fe4dbbe-5710-4174-9816-059433f11907&amp;query=collection+of+icons+for+author" TargetMode="External"/><Relationship Id="rId6" Type="http://schemas.openxmlformats.org/officeDocument/2006/relationships/hyperlink" Target="https://www.freepik.com/icon/wink_18301425#fromView=search&amp;page=1&amp;position=9&amp;uuid=eb301436-abd2-4753-ba6b-b5d6f46738d3" TargetMode="External"/><Relationship Id="rId7" Type="http://schemas.openxmlformats.org/officeDocument/2006/relationships/hyperlink" Target="https://www.freepik.com/icon/wink_18301425#fromView=search&amp;page=1&amp;position=9&amp;uuid=eb301436-abd2-4753-ba6b-b5d6f46738d3"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s://www.openaire.eu/what-is-metadata" TargetMode="External"/><Relationship Id="rId4" Type="http://schemas.openxmlformats.org/officeDocument/2006/relationships/hyperlink" Target="https://fairsharing.org/search?fairsharingRegistry=Standard" TargetMode="External"/><Relationship Id="rId5" Type="http://schemas.openxmlformats.org/officeDocument/2006/relationships/hyperlink" Target="http://pitt.libguides.com/metadatadiscovery/metadata-standards" TargetMode="External"/><Relationship Id="rId6" Type="http://schemas.openxmlformats.org/officeDocument/2006/relationships/image" Target="../media/image62.jpg"/><Relationship Id="rId7" Type="http://schemas.openxmlformats.org/officeDocument/2006/relationships/hyperlink" Target="https://www.freepik.com/free-vector/hand-draw-doodle-sketch-icon-set-design_35473822.htm#fromView=author&amp;page=36&amp;position=8&amp;uuid=a295196d-3eca-43e0-9da1-3cfd4b834f61"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81.jpg"/><Relationship Id="rId4" Type="http://schemas.openxmlformats.org/officeDocument/2006/relationships/hyperlink" Target="https://www.freepik.com/free-vector/hand-drawn-business-icons-doddle-set-sketch-design_35473795.htm#fromView=search&amp;page=1&amp;position=49&amp;uuid=8fe4dbbe-5710-4174-9816-059433f11907&amp;query=collection+of+icons+for+author"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hyperlink" Target="https://www.freepik.com/free-vector/hand-drawn-business-icons-doddle-set-sketch-design_35473795.htm#fromView=search&amp;page=1&amp;position=49&amp;uuid=8fe4dbbe-5710-4174-9816-059433f11907&amp;query=collection+of+icons+for+author" TargetMode="External"/><Relationship Id="rId4" Type="http://schemas.openxmlformats.org/officeDocument/2006/relationships/image" Target="../media/image55.jpg"/><Relationship Id="rId9" Type="http://schemas.openxmlformats.org/officeDocument/2006/relationships/image" Target="../media/image74.jpg"/><Relationship Id="rId5" Type="http://schemas.openxmlformats.org/officeDocument/2006/relationships/image" Target="../media/image63.jpg"/><Relationship Id="rId6" Type="http://schemas.openxmlformats.org/officeDocument/2006/relationships/image" Target="../media/image77.jpg"/><Relationship Id="rId7" Type="http://schemas.openxmlformats.org/officeDocument/2006/relationships/image" Target="../media/image78.jpg"/><Relationship Id="rId8" Type="http://schemas.openxmlformats.org/officeDocument/2006/relationships/image" Target="../media/image71.jpg"/></Relationships>
</file>

<file path=ppt/slides/_rels/slide39.xml.rels><?xml version="1.0" encoding="UTF-8" standalone="yes"?><Relationships xmlns="http://schemas.openxmlformats.org/package/2006/relationships"><Relationship Id="rId11" Type="http://schemas.openxmlformats.org/officeDocument/2006/relationships/image" Target="../media/image74.jpg"/><Relationship Id="rId10" Type="http://schemas.openxmlformats.org/officeDocument/2006/relationships/image" Target="../media/image85.jpg"/><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s://www.freepik.com/free-vector/hand-drawn-business-icons-doddle-set-sketch-design_35473795.htm#fromView=search&amp;page=1&amp;position=49&amp;uuid=8fe4dbbe-5710-4174-9816-059433f11907&amp;query=collection+of+icons+for+author" TargetMode="External"/><Relationship Id="rId4" Type="http://schemas.openxmlformats.org/officeDocument/2006/relationships/image" Target="../media/image55.jpg"/><Relationship Id="rId9" Type="http://schemas.openxmlformats.org/officeDocument/2006/relationships/image" Target="../media/image71.jpg"/><Relationship Id="rId5" Type="http://schemas.openxmlformats.org/officeDocument/2006/relationships/image" Target="../media/image63.jpg"/><Relationship Id="rId6" Type="http://schemas.openxmlformats.org/officeDocument/2006/relationships/image" Target="../media/image77.jpg"/><Relationship Id="rId7" Type="http://schemas.openxmlformats.org/officeDocument/2006/relationships/image" Target="../media/image78.jpg"/><Relationship Id="rId8" Type="http://schemas.openxmlformats.org/officeDocument/2006/relationships/image" Target="../media/image8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openeconomics.zbw.eu/en/knowledgebase/the-role-of-open-science-in-the-evaluation-of-research-work" TargetMode="External"/><Relationship Id="rId4" Type="http://schemas.openxmlformats.org/officeDocument/2006/relationships/hyperlink" Target="https://creativecommons.org/licenses/by/4.0/" TargetMode="External"/><Relationship Id="rId9" Type="http://schemas.openxmlformats.org/officeDocument/2006/relationships/hyperlink" Target="https://creativecommons.org/licenses/by-nc/4.0/" TargetMode="External"/><Relationship Id="rId5" Type="http://schemas.openxmlformats.org/officeDocument/2006/relationships/hyperlink" Target="https://www.umu.se/en/feature/towards-a-new-reward-system-for-open-science/" TargetMode="External"/><Relationship Id="rId6" Type="http://schemas.openxmlformats.org/officeDocument/2006/relationships/hyperlink" Target="https://orcid.org/0000-0002-4474-8366" TargetMode="External"/><Relationship Id="rId7" Type="http://schemas.openxmlformats.org/officeDocument/2006/relationships/hyperlink" Target="https://creativecommons.org/licenses/by/4.0/" TargetMode="External"/><Relationship Id="rId8" Type="http://schemas.openxmlformats.org/officeDocument/2006/relationships/hyperlink" Target="https://www.eua.eu/publications/reports/research-assessment-in-the-transition-to-open-science.html"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3.png"/><Relationship Id="rId4" Type="http://schemas.openxmlformats.org/officeDocument/2006/relationships/hyperlink" Target="https://doi.org/10.1371/journal.pcbi.1010476"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hyperlink" Target="https://www.freepik.com/free-vector/hand-drawn-business-icons-doddle-set-sketch-design_35473795.htm#fromView=search&amp;page=1&amp;position=49&amp;uuid=8fe4dbbe-5710-4174-9816-059433f11907&amp;query=collection+of+icons+for+author" TargetMode="External"/><Relationship Id="rId4" Type="http://schemas.openxmlformats.org/officeDocument/2006/relationships/image" Target="../media/image8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8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91.png"/><Relationship Id="rId4" Type="http://schemas.openxmlformats.org/officeDocument/2006/relationships/hyperlink" Target="https://doi.org/10.48550/arXiv.2404.16171" TargetMode="External"/><Relationship Id="rId5" Type="http://schemas.openxmlformats.org/officeDocument/2006/relationships/image" Target="../media/image90.png"/><Relationship Id="rId6" Type="http://schemas.openxmlformats.org/officeDocument/2006/relationships/hyperlink" Target="https://doi.org/10.1371/journal.pone.0311493" TargetMode="External"/><Relationship Id="rId7" Type="http://schemas.openxmlformats.org/officeDocument/2006/relationships/image" Target="../media/image88.png"/><Relationship Id="rId8" Type="http://schemas.openxmlformats.org/officeDocument/2006/relationships/hyperlink" Target="https://doi.org/10.48550/arXiv.2406.10535"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92.png"/><Relationship Id="rId4" Type="http://schemas.openxmlformats.org/officeDocument/2006/relationships/hyperlink" Target="https://doi.org/10.1371/journal.pone.0121409"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8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hyperlink" Target="https://coara.eu/" TargetMode="External"/><Relationship Id="rId4" Type="http://schemas.openxmlformats.org/officeDocument/2006/relationships/image" Target="../media/image55.jpg"/><Relationship Id="rId9" Type="http://schemas.openxmlformats.org/officeDocument/2006/relationships/image" Target="../media/image84.jpg"/><Relationship Id="rId5" Type="http://schemas.openxmlformats.org/officeDocument/2006/relationships/image" Target="../media/image26.jpg"/><Relationship Id="rId6" Type="http://schemas.openxmlformats.org/officeDocument/2006/relationships/image" Target="../media/image78.jpg"/><Relationship Id="rId7" Type="http://schemas.openxmlformats.org/officeDocument/2006/relationships/image" Target="../media/image64.jpg"/><Relationship Id="rId8" Type="http://schemas.openxmlformats.org/officeDocument/2006/relationships/image" Target="../media/image8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hyperlink" Target="https://www.eua.eu/publications/reports/research-assessment-in-the-transition-to-open-science.html" TargetMode="External"/><Relationship Id="rId5" Type="http://schemas.openxmlformats.org/officeDocument/2006/relationships/hyperlink" Target="https://creativecommons.org/licenses/by-nc/4.0/" TargetMode="External"/><Relationship Id="rId6" Type="http://schemas.openxmlformats.org/officeDocument/2006/relationships/hyperlink" Target="https://creativecommons.org/licenses/by-nc/4.0/"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12.png"/><Relationship Id="rId5" Type="http://schemas.openxmlformats.org/officeDocument/2006/relationships/image" Target="../media/image5.png"/><Relationship Id="rId6" Type="http://schemas.openxmlformats.org/officeDocument/2006/relationships/image" Target="../media/image8.png"/><Relationship Id="rId7" Type="http://schemas.openxmlformats.org/officeDocument/2006/relationships/hyperlink" Target="https://kaw.wallenberg.org/en/grant-guide" TargetMode="External"/><Relationship Id="rId8" Type="http://schemas.openxmlformats.org/officeDocument/2006/relationships/hyperlink" Target="https://www.vr.se/english/applying-for-funding/how-applications-are-assessed/peer-review-handbooks.html"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hyperlink" Target="https://en.wikipedia.org/wiki/H-index"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6.jpg"/><Relationship Id="rId4" Type="http://schemas.openxmlformats.org/officeDocument/2006/relationships/hyperlink" Target="https://www.freepik.com/free-vector/boy-searching-laptop-with-education-icon-cartoon-style-isolated-white_9957159.htm?log-in=google#fromView=search&amp;page=1&amp;position=35&amp;uuid=3d6a67bd-6291-4d84-b6e6-9f7e55f5fd33&amp;query=cartoon+young+researcher+computer"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6.jpg"/><Relationship Id="rId4" Type="http://schemas.openxmlformats.org/officeDocument/2006/relationships/hyperlink" Target="https://www.freepik.com/free-vector/boy-searching-laptop-with-education-icon-cartoon-style-isolated-white_9957159.htm?log-in=google#fromView=search&amp;page=1&amp;position=35&amp;uuid=3d6a67bd-6291-4d84-b6e6-9f7e55f5fd33&amp;query=cartoon+young+researcher+computer"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1"/>
          <p:cNvSpPr txBox="1"/>
          <p:nvPr>
            <p:ph type="ctrTitle"/>
          </p:nvPr>
        </p:nvSpPr>
        <p:spPr>
          <a:xfrm>
            <a:off x="1524000" y="1269833"/>
            <a:ext cx="9144000" cy="22401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171616"/>
              </a:buClr>
              <a:buSzPts val="6000"/>
              <a:buFont typeface="Arial"/>
              <a:buNone/>
            </a:pPr>
            <a:r>
              <a:rPr lang="sv-SE" sz="4200">
                <a:solidFill>
                  <a:schemeClr val="dk1"/>
                </a:solidFill>
                <a:latin typeface="Lato"/>
                <a:ea typeface="Lato"/>
                <a:cs typeface="Lato"/>
                <a:sym typeface="Lato"/>
              </a:rPr>
              <a:t>Breaking the Impact Factor </a:t>
            </a:r>
            <a:endParaRPr sz="4200">
              <a:solidFill>
                <a:schemeClr val="dk1"/>
              </a:solidFill>
              <a:latin typeface="Lato"/>
              <a:ea typeface="Lato"/>
              <a:cs typeface="Lato"/>
              <a:sym typeface="Lato"/>
            </a:endParaRPr>
          </a:p>
          <a:p>
            <a:pPr indent="0" lvl="0" marL="0" rtl="0" algn="ctr">
              <a:lnSpc>
                <a:spcPct val="90000"/>
              </a:lnSpc>
              <a:spcBef>
                <a:spcPts val="0"/>
              </a:spcBef>
              <a:spcAft>
                <a:spcPts val="0"/>
              </a:spcAft>
              <a:buClr>
                <a:srgbClr val="171616"/>
              </a:buClr>
              <a:buSzPts val="6000"/>
              <a:buFont typeface="Arial"/>
              <a:buNone/>
            </a:pPr>
            <a:r>
              <a:rPr b="0" lang="sv-SE" sz="4200">
                <a:solidFill>
                  <a:schemeClr val="dk1"/>
                </a:solidFill>
                <a:latin typeface="Lato"/>
                <a:ea typeface="Lato"/>
                <a:cs typeface="Lato"/>
                <a:sym typeface="Lato"/>
              </a:rPr>
              <a:t>How CoARA is changing research assessment</a:t>
            </a:r>
            <a:endParaRPr sz="9000">
              <a:latin typeface="Lato"/>
              <a:ea typeface="Lato"/>
              <a:cs typeface="Lato"/>
              <a:sym typeface="Lato"/>
            </a:endParaRPr>
          </a:p>
        </p:txBody>
      </p:sp>
      <p:sp>
        <p:nvSpPr>
          <p:cNvPr id="201" name="Google Shape;201;p1"/>
          <p:cNvSpPr txBox="1"/>
          <p:nvPr>
            <p:ph idx="1" type="subTitle"/>
          </p:nvPr>
        </p:nvSpPr>
        <p:spPr>
          <a:xfrm>
            <a:off x="1020170" y="3758388"/>
            <a:ext cx="9465000" cy="2344800"/>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rgbClr val="171616"/>
              </a:buClr>
              <a:buSzPts val="2400"/>
              <a:buNone/>
            </a:pPr>
            <a:r>
              <a:rPr lang="sv-SE">
                <a:latin typeface="Lora"/>
                <a:ea typeface="Lora"/>
                <a:cs typeface="Lora"/>
                <a:sym typeface="Lora"/>
              </a:rPr>
              <a:t>	 2025-April-11</a:t>
            </a:r>
            <a:endParaRPr>
              <a:latin typeface="Lora"/>
              <a:ea typeface="Lora"/>
              <a:cs typeface="Lora"/>
              <a:sym typeface="Lora"/>
            </a:endParaRPr>
          </a:p>
          <a:p>
            <a:pPr indent="0" lvl="0" marL="0" rtl="0" algn="l">
              <a:lnSpc>
                <a:spcPct val="90000"/>
              </a:lnSpc>
              <a:spcBef>
                <a:spcPts val="0"/>
              </a:spcBef>
              <a:spcAft>
                <a:spcPts val="0"/>
              </a:spcAft>
              <a:buClr>
                <a:srgbClr val="171616"/>
              </a:buClr>
              <a:buSzPts val="2400"/>
              <a:buNone/>
            </a:pPr>
            <a:r>
              <a:t/>
            </a:r>
            <a:endParaRPr>
              <a:latin typeface="Lora"/>
              <a:ea typeface="Lora"/>
              <a:cs typeface="Lora"/>
              <a:sym typeface="Lora"/>
            </a:endParaRPr>
          </a:p>
          <a:p>
            <a:pPr indent="0" lvl="0" marL="0" rtl="0" algn="l">
              <a:lnSpc>
                <a:spcPct val="90000"/>
              </a:lnSpc>
              <a:spcBef>
                <a:spcPts val="0"/>
              </a:spcBef>
              <a:spcAft>
                <a:spcPts val="0"/>
              </a:spcAft>
              <a:buClr>
                <a:srgbClr val="171616"/>
              </a:buClr>
              <a:buSzPts val="2400"/>
              <a:buNone/>
            </a:pPr>
            <a:r>
              <a:t/>
            </a:r>
            <a:endParaRPr>
              <a:latin typeface="Lora"/>
              <a:ea typeface="Lora"/>
              <a:cs typeface="Lora"/>
              <a:sym typeface="Lora"/>
            </a:endParaRPr>
          </a:p>
          <a:p>
            <a:pPr indent="0" lvl="0" marL="0" rtl="0" algn="l">
              <a:lnSpc>
                <a:spcPct val="90000"/>
              </a:lnSpc>
              <a:spcBef>
                <a:spcPts val="0"/>
              </a:spcBef>
              <a:spcAft>
                <a:spcPts val="0"/>
              </a:spcAft>
              <a:buClr>
                <a:srgbClr val="171616"/>
              </a:buClr>
              <a:buSzPts val="2400"/>
              <a:buNone/>
            </a:pPr>
            <a:r>
              <a:t/>
            </a:r>
            <a:endParaRPr>
              <a:latin typeface="Lora"/>
              <a:ea typeface="Lora"/>
              <a:cs typeface="Lora"/>
              <a:sym typeface="Lora"/>
            </a:endParaRPr>
          </a:p>
          <a:p>
            <a:pPr indent="0" lvl="0" marL="0" rtl="0" algn="l">
              <a:lnSpc>
                <a:spcPct val="90000"/>
              </a:lnSpc>
              <a:spcBef>
                <a:spcPts val="0"/>
              </a:spcBef>
              <a:spcAft>
                <a:spcPts val="0"/>
              </a:spcAft>
              <a:buClr>
                <a:srgbClr val="171616"/>
              </a:buClr>
              <a:buSzPts val="2400"/>
              <a:buNone/>
            </a:pPr>
            <a:r>
              <a:t/>
            </a:r>
            <a:endParaRPr>
              <a:latin typeface="Lora"/>
              <a:ea typeface="Lora"/>
              <a:cs typeface="Lora"/>
              <a:sym typeface="Lora"/>
            </a:endParaRPr>
          </a:p>
          <a:p>
            <a:pPr indent="0" lvl="0" marL="0" rtl="0" algn="l">
              <a:lnSpc>
                <a:spcPct val="115000"/>
              </a:lnSpc>
              <a:spcBef>
                <a:spcPts val="0"/>
              </a:spcBef>
              <a:spcAft>
                <a:spcPts val="0"/>
              </a:spcAft>
              <a:buClr>
                <a:srgbClr val="171616"/>
              </a:buClr>
              <a:buSzPts val="2400"/>
              <a:buNone/>
            </a:pPr>
            <a:r>
              <a:rPr b="1" lang="sv-SE">
                <a:latin typeface="Lora"/>
                <a:ea typeface="Lora"/>
                <a:cs typeface="Lora"/>
                <a:sym typeface="Lora"/>
              </a:rPr>
              <a:t>Joanna Sendecka, PhD</a:t>
            </a:r>
            <a:endParaRPr/>
          </a:p>
        </p:txBody>
      </p:sp>
      <p:cxnSp>
        <p:nvCxnSpPr>
          <p:cNvPr id="202" name="Google Shape;202;p1"/>
          <p:cNvCxnSpPr/>
          <p:nvPr/>
        </p:nvCxnSpPr>
        <p:spPr>
          <a:xfrm flipH="1" rot="10800000">
            <a:off x="900900" y="3750157"/>
            <a:ext cx="9767100" cy="10800"/>
          </a:xfrm>
          <a:prstGeom prst="straightConnector1">
            <a:avLst/>
          </a:prstGeom>
          <a:noFill/>
          <a:ln cap="flat" cmpd="sng" w="9525">
            <a:solidFill>
              <a:schemeClr val="dk2"/>
            </a:solidFill>
            <a:prstDash val="solid"/>
            <a:round/>
            <a:headEnd len="sm" w="sm" type="none"/>
            <a:tailEnd len="sm" w="sm" type="none"/>
          </a:ln>
        </p:spPr>
      </p:cxnSp>
      <p:pic>
        <p:nvPicPr>
          <p:cNvPr id="203" name="Google Shape;203;p1">
            <a:hlinkClick r:id="rId3"/>
          </p:cNvPr>
          <p:cNvPicPr preferRelativeResize="0"/>
          <p:nvPr/>
        </p:nvPicPr>
        <p:blipFill rotWithShape="1">
          <a:blip r:embed="rId4">
            <a:alphaModFix/>
          </a:blip>
          <a:srcRect b="0" l="0" r="0" t="0"/>
          <a:stretch/>
        </p:blipFill>
        <p:spPr>
          <a:xfrm>
            <a:off x="4953450" y="5687725"/>
            <a:ext cx="263076" cy="2630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g2e4162e743d_0_15"/>
          <p:cNvSpPr txBox="1"/>
          <p:nvPr>
            <p:ph idx="1" type="body"/>
          </p:nvPr>
        </p:nvSpPr>
        <p:spPr>
          <a:xfrm>
            <a:off x="838200" y="1486800"/>
            <a:ext cx="10515600" cy="5709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70000"/>
              </a:lnSpc>
              <a:spcBef>
                <a:spcPts val="1000"/>
              </a:spcBef>
              <a:spcAft>
                <a:spcPts val="0"/>
              </a:spcAft>
              <a:buSzPct val="88452"/>
              <a:buNone/>
            </a:pPr>
            <a:r>
              <a:rPr b="1" lang="sv-SE" sz="2200">
                <a:latin typeface="Lato"/>
                <a:ea typeface="Lato"/>
                <a:cs typeface="Lato"/>
                <a:sym typeface="Lato"/>
              </a:rPr>
              <a:t>Google Scholar’s h-core</a:t>
            </a:r>
            <a:r>
              <a:rPr lang="sv-SE" sz="2200">
                <a:latin typeface="Lato"/>
                <a:ea typeface="Lato"/>
                <a:cs typeface="Lato"/>
                <a:sym typeface="Lato"/>
              </a:rPr>
              <a:t>, </a:t>
            </a:r>
            <a:r>
              <a:rPr b="1" lang="sv-SE" sz="2200">
                <a:latin typeface="Lato"/>
                <a:ea typeface="Lato"/>
                <a:cs typeface="Lato"/>
                <a:sym typeface="Lato"/>
              </a:rPr>
              <a:t>h-median</a:t>
            </a:r>
            <a:r>
              <a:rPr lang="sv-SE" sz="2200">
                <a:latin typeface="Lato"/>
                <a:ea typeface="Lato"/>
                <a:cs typeface="Lato"/>
                <a:sym typeface="Lato"/>
              </a:rPr>
              <a:t> and more</a:t>
            </a:r>
            <a:br>
              <a:rPr lang="sv-SE" sz="2200">
                <a:latin typeface="Lato"/>
                <a:ea typeface="Lato"/>
                <a:cs typeface="Lato"/>
                <a:sym typeface="Lato"/>
              </a:rPr>
            </a:br>
            <a:br>
              <a:rPr lang="sv-SE" sz="2200">
                <a:latin typeface="Lato"/>
                <a:ea typeface="Lato"/>
                <a:cs typeface="Lato"/>
                <a:sym typeface="Lato"/>
              </a:rPr>
            </a:br>
            <a:r>
              <a:rPr lang="sv-SE" sz="2200">
                <a:latin typeface="Lato"/>
                <a:ea typeface="Lato"/>
                <a:cs typeface="Lato"/>
                <a:sym typeface="Lato"/>
              </a:rPr>
              <a:t>- also based only on most cited papers</a:t>
            </a:r>
            <a:endParaRPr sz="2400">
              <a:solidFill>
                <a:srgbClr val="1B1B1B"/>
              </a:solidFill>
              <a:latin typeface="Lato"/>
              <a:ea typeface="Lato"/>
              <a:cs typeface="Lato"/>
              <a:sym typeface="Lato"/>
            </a:endParaRPr>
          </a:p>
        </p:txBody>
      </p:sp>
      <p:sp>
        <p:nvSpPr>
          <p:cNvPr id="295" name="Google Shape;295;g2e4162e743d_0_15"/>
          <p:cNvSpPr txBox="1"/>
          <p:nvPr>
            <p:ph type="title"/>
          </p:nvPr>
        </p:nvSpPr>
        <p:spPr>
          <a:xfrm>
            <a:off x="838200" y="365126"/>
            <a:ext cx="95382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sv-SE"/>
              <a:t>Indexes - convenient but problematic</a:t>
            </a:r>
            <a:endParaRPr/>
          </a:p>
        </p:txBody>
      </p:sp>
      <p:pic>
        <p:nvPicPr>
          <p:cNvPr id="296" name="Google Shape;296;g2e4162e743d_0_15"/>
          <p:cNvPicPr preferRelativeResize="0"/>
          <p:nvPr/>
        </p:nvPicPr>
        <p:blipFill rotWithShape="1">
          <a:blip r:embed="rId3">
            <a:alphaModFix/>
          </a:blip>
          <a:srcRect b="0" l="0" r="0" t="0"/>
          <a:stretch/>
        </p:blipFill>
        <p:spPr>
          <a:xfrm>
            <a:off x="1530715" y="2349275"/>
            <a:ext cx="8670560" cy="3908950"/>
          </a:xfrm>
          <a:prstGeom prst="rect">
            <a:avLst/>
          </a:prstGeom>
          <a:noFill/>
          <a:ln>
            <a:noFill/>
          </a:ln>
        </p:spPr>
      </p:pic>
      <p:sp>
        <p:nvSpPr>
          <p:cNvPr id="297" name="Google Shape;297;g2e4162e743d_0_15"/>
          <p:cNvSpPr txBox="1"/>
          <p:nvPr/>
        </p:nvSpPr>
        <p:spPr>
          <a:xfrm>
            <a:off x="8343625" y="6434000"/>
            <a:ext cx="3523200" cy="24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sv-SE" sz="800" u="none" cap="none" strike="noStrike">
                <a:solidFill>
                  <a:srgbClr val="171616"/>
                </a:solidFill>
                <a:latin typeface="Arial"/>
                <a:ea typeface="Arial"/>
                <a:cs typeface="Arial"/>
                <a:sym typeface="Arial"/>
              </a:rPr>
              <a:t>From: </a:t>
            </a:r>
            <a:r>
              <a:rPr b="0" i="0" lang="sv-SE" sz="800" u="sng" cap="none" strike="noStrike">
                <a:solidFill>
                  <a:schemeClr val="hlink"/>
                </a:solidFill>
                <a:latin typeface="Arial"/>
                <a:ea typeface="Arial"/>
                <a:cs typeface="Arial"/>
                <a:sym typeface="Arial"/>
                <a:hlinkClick r:id="rId4"/>
              </a:rPr>
              <a:t>https://scholar.google.com/intl/en/scholar/metrics.html#metrics</a:t>
            </a:r>
            <a:endParaRPr b="0" i="0" sz="800" u="none" cap="none" strike="noStrike">
              <a:solidFill>
                <a:srgbClr val="171616"/>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g2e4162e743d_0_47" title="48173.jpg"/>
          <p:cNvPicPr preferRelativeResize="0"/>
          <p:nvPr/>
        </p:nvPicPr>
        <p:blipFill rotWithShape="1">
          <a:blip r:embed="rId3">
            <a:alphaModFix/>
          </a:blip>
          <a:srcRect b="0" l="0" r="0" t="0"/>
          <a:stretch/>
        </p:blipFill>
        <p:spPr>
          <a:xfrm>
            <a:off x="5062682" y="3573875"/>
            <a:ext cx="2572949" cy="2598323"/>
          </a:xfrm>
          <a:prstGeom prst="rect">
            <a:avLst/>
          </a:prstGeom>
          <a:noFill/>
          <a:ln>
            <a:noFill/>
          </a:ln>
        </p:spPr>
      </p:pic>
      <p:sp>
        <p:nvSpPr>
          <p:cNvPr id="304" name="Google Shape;304;g2e4162e743d_0_47"/>
          <p:cNvSpPr txBox="1"/>
          <p:nvPr/>
        </p:nvSpPr>
        <p:spPr>
          <a:xfrm>
            <a:off x="4965300" y="6096000"/>
            <a:ext cx="1939200" cy="630300"/>
          </a:xfrm>
          <a:prstGeom prst="rect">
            <a:avLst/>
          </a:prstGeom>
          <a:solidFill>
            <a:srgbClr val="EFEFE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r">
              <a:lnSpc>
                <a:spcPct val="70000"/>
              </a:lnSpc>
              <a:spcBef>
                <a:spcPts val="1000"/>
              </a:spcBef>
              <a:spcAft>
                <a:spcPts val="0"/>
              </a:spcAft>
              <a:buClr>
                <a:srgbClr val="000000"/>
              </a:buClr>
              <a:buSzPts val="2000"/>
              <a:buFont typeface="Arial"/>
              <a:buNone/>
            </a:pPr>
            <a:r>
              <a:rPr b="0" i="0" lang="sv-SE" sz="2000" u="none" cap="none" strike="noStrike">
                <a:solidFill>
                  <a:srgbClr val="666666"/>
                </a:solidFill>
                <a:latin typeface="Lato"/>
                <a:ea typeface="Lato"/>
                <a:cs typeface="Lato"/>
                <a:sym typeface="Lato"/>
              </a:rPr>
              <a:t>granularity </a:t>
            </a:r>
            <a:br>
              <a:rPr b="0" i="0" lang="sv-SE" sz="2000" u="none" cap="none" strike="noStrike">
                <a:solidFill>
                  <a:srgbClr val="666666"/>
                </a:solidFill>
                <a:latin typeface="Lato"/>
                <a:ea typeface="Lato"/>
                <a:cs typeface="Lato"/>
                <a:sym typeface="Lato"/>
              </a:rPr>
            </a:br>
            <a:r>
              <a:rPr b="0" i="0" lang="sv-SE" sz="2000" u="none" cap="none" strike="noStrike">
                <a:solidFill>
                  <a:srgbClr val="666666"/>
                </a:solidFill>
                <a:latin typeface="Lato"/>
                <a:ea typeface="Lato"/>
                <a:cs typeface="Lato"/>
                <a:sym typeface="Lato"/>
              </a:rPr>
              <a:t>of publications</a:t>
            </a:r>
            <a:endParaRPr b="0" i="0" sz="2000" u="none" cap="none" strike="noStrike">
              <a:solidFill>
                <a:srgbClr val="666666"/>
              </a:solidFill>
              <a:latin typeface="Lato"/>
              <a:ea typeface="Lato"/>
              <a:cs typeface="Lato"/>
              <a:sym typeface="Lato"/>
            </a:endParaRPr>
          </a:p>
        </p:txBody>
      </p:sp>
      <p:sp>
        <p:nvSpPr>
          <p:cNvPr id="305" name="Google Shape;305;g2e4162e743d_0_47"/>
          <p:cNvSpPr txBox="1"/>
          <p:nvPr/>
        </p:nvSpPr>
        <p:spPr>
          <a:xfrm>
            <a:off x="5193900" y="2936100"/>
            <a:ext cx="2375100" cy="630300"/>
          </a:xfrm>
          <a:prstGeom prst="rect">
            <a:avLst/>
          </a:prstGeom>
          <a:solidFill>
            <a:srgbClr val="EFEFE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70000"/>
              </a:lnSpc>
              <a:spcBef>
                <a:spcPts val="1000"/>
              </a:spcBef>
              <a:spcAft>
                <a:spcPts val="0"/>
              </a:spcAft>
              <a:buClr>
                <a:srgbClr val="000000"/>
              </a:buClr>
              <a:buSzPts val="2000"/>
              <a:buFont typeface="Arial"/>
              <a:buNone/>
            </a:pPr>
            <a:r>
              <a:rPr b="0" i="0" lang="sv-SE" sz="2000" u="none" cap="none" strike="noStrike">
                <a:solidFill>
                  <a:srgbClr val="999999"/>
                </a:solidFill>
                <a:latin typeface="Lato"/>
                <a:ea typeface="Lato"/>
                <a:cs typeface="Lato"/>
                <a:sym typeface="Lato"/>
              </a:rPr>
              <a:t>difficult to compare different fields</a:t>
            </a:r>
            <a:endParaRPr b="0" i="0" sz="2000" u="none" cap="none" strike="noStrike">
              <a:solidFill>
                <a:srgbClr val="999999"/>
              </a:solidFill>
              <a:latin typeface="Lato"/>
              <a:ea typeface="Lato"/>
              <a:cs typeface="Lato"/>
              <a:sym typeface="Lato"/>
            </a:endParaRPr>
          </a:p>
        </p:txBody>
      </p:sp>
      <p:sp>
        <p:nvSpPr>
          <p:cNvPr id="306" name="Google Shape;306;g2e4162e743d_0_47"/>
          <p:cNvSpPr txBox="1"/>
          <p:nvPr/>
        </p:nvSpPr>
        <p:spPr>
          <a:xfrm>
            <a:off x="2450700" y="4536300"/>
            <a:ext cx="2375100" cy="1044600"/>
          </a:xfrm>
          <a:prstGeom prst="rect">
            <a:avLst/>
          </a:prstGeom>
          <a:solidFill>
            <a:srgbClr val="EFEFE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70000"/>
              </a:lnSpc>
              <a:spcBef>
                <a:spcPts val="1000"/>
              </a:spcBef>
              <a:spcAft>
                <a:spcPts val="0"/>
              </a:spcAft>
              <a:buClr>
                <a:srgbClr val="000000"/>
              </a:buClr>
              <a:buSzPts val="2000"/>
              <a:buFont typeface="Arial"/>
              <a:buNone/>
            </a:pPr>
            <a:r>
              <a:rPr b="0" i="0" lang="sv-SE" sz="2000" u="none" cap="none" strike="noStrike">
                <a:solidFill>
                  <a:srgbClr val="999999"/>
                </a:solidFill>
                <a:latin typeface="Lato"/>
                <a:ea typeface="Lato"/>
                <a:cs typeface="Lato"/>
                <a:sym typeface="Lato"/>
              </a:rPr>
              <a:t>many publications with many authors</a:t>
            </a:r>
            <a:br>
              <a:rPr b="0" i="0" lang="sv-SE" sz="2000" u="none" cap="none" strike="noStrike">
                <a:solidFill>
                  <a:srgbClr val="999999"/>
                </a:solidFill>
                <a:latin typeface="Lato"/>
                <a:ea typeface="Lato"/>
                <a:cs typeface="Lato"/>
                <a:sym typeface="Lato"/>
              </a:rPr>
            </a:br>
            <a:r>
              <a:rPr b="0" i="0" lang="sv-SE" sz="2000" u="none" cap="none" strike="noStrike">
                <a:solidFill>
                  <a:srgbClr val="999999"/>
                </a:solidFill>
                <a:latin typeface="Lato"/>
                <a:ea typeface="Lato"/>
                <a:cs typeface="Lato"/>
                <a:sym typeface="Lato"/>
              </a:rPr>
              <a:t>vs. single person work</a:t>
            </a:r>
            <a:endParaRPr b="0" i="0" sz="2000" u="none" cap="none" strike="noStrike">
              <a:solidFill>
                <a:srgbClr val="999999"/>
              </a:solidFill>
              <a:latin typeface="Lato"/>
              <a:ea typeface="Lato"/>
              <a:cs typeface="Lato"/>
              <a:sym typeface="Lato"/>
            </a:endParaRPr>
          </a:p>
        </p:txBody>
      </p:sp>
      <p:sp>
        <p:nvSpPr>
          <p:cNvPr id="307" name="Google Shape;307;g2e4162e743d_0_47"/>
          <p:cNvSpPr txBox="1"/>
          <p:nvPr/>
        </p:nvSpPr>
        <p:spPr>
          <a:xfrm>
            <a:off x="2145900" y="3240900"/>
            <a:ext cx="2375100" cy="830100"/>
          </a:xfrm>
          <a:prstGeom prst="rect">
            <a:avLst/>
          </a:prstGeom>
          <a:solidFill>
            <a:srgbClr val="EFEFE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70000"/>
              </a:lnSpc>
              <a:spcBef>
                <a:spcPts val="1000"/>
              </a:spcBef>
              <a:spcAft>
                <a:spcPts val="0"/>
              </a:spcAft>
              <a:buClr>
                <a:srgbClr val="000000"/>
              </a:buClr>
              <a:buSzPts val="2000"/>
              <a:buFont typeface="Arial"/>
              <a:buNone/>
            </a:pPr>
            <a:r>
              <a:rPr b="0" i="0" lang="sv-SE" sz="2000" u="none" cap="none" strike="noStrike">
                <a:solidFill>
                  <a:srgbClr val="999999"/>
                </a:solidFill>
                <a:latin typeface="Lato"/>
                <a:ea typeface="Lato"/>
                <a:cs typeface="Lato"/>
                <a:sym typeface="Lato"/>
              </a:rPr>
              <a:t>2 papers cited 1000+ times plus 4 cited 6 times</a:t>
            </a:r>
            <a:r>
              <a:rPr b="0" i="0" lang="sv-SE" sz="2000" u="none" cap="none" strike="noStrike">
                <a:solidFill>
                  <a:schemeClr val="accent6"/>
                </a:solidFill>
                <a:latin typeface="Lato"/>
                <a:ea typeface="Lato"/>
                <a:cs typeface="Lato"/>
                <a:sym typeface="Lato"/>
              </a:rPr>
              <a:t> </a:t>
            </a:r>
            <a:r>
              <a:rPr lang="sv-SE" sz="2000">
                <a:solidFill>
                  <a:schemeClr val="accent6"/>
                </a:solidFill>
                <a:latin typeface="Lato"/>
                <a:ea typeface="Lato"/>
                <a:cs typeface="Lato"/>
                <a:sym typeface="Lato"/>
              </a:rPr>
              <a:t>h-i6</a:t>
            </a:r>
            <a:endParaRPr b="0" i="0" sz="2400" u="none" cap="none" strike="noStrike">
              <a:solidFill>
                <a:schemeClr val="accent6"/>
              </a:solidFill>
              <a:latin typeface="Lato"/>
              <a:ea typeface="Lato"/>
              <a:cs typeface="Lato"/>
              <a:sym typeface="Lato"/>
            </a:endParaRPr>
          </a:p>
        </p:txBody>
      </p:sp>
      <p:sp>
        <p:nvSpPr>
          <p:cNvPr id="308" name="Google Shape;308;g2e4162e743d_0_47"/>
          <p:cNvSpPr txBox="1"/>
          <p:nvPr>
            <p:ph type="title"/>
          </p:nvPr>
        </p:nvSpPr>
        <p:spPr>
          <a:xfrm>
            <a:off x="838200" y="365126"/>
            <a:ext cx="95382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sv-SE"/>
              <a:t>Indexes - convenient but problematic</a:t>
            </a:r>
            <a:endParaRPr/>
          </a:p>
        </p:txBody>
      </p:sp>
      <p:sp>
        <p:nvSpPr>
          <p:cNvPr id="309" name="Google Shape;309;g2e4162e743d_0_47"/>
          <p:cNvSpPr txBox="1"/>
          <p:nvPr/>
        </p:nvSpPr>
        <p:spPr>
          <a:xfrm>
            <a:off x="3212700" y="2250300"/>
            <a:ext cx="2375100" cy="830100"/>
          </a:xfrm>
          <a:prstGeom prst="rect">
            <a:avLst/>
          </a:prstGeom>
          <a:solidFill>
            <a:srgbClr val="D2E5E7"/>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1000"/>
              </a:spcBef>
              <a:spcAft>
                <a:spcPts val="0"/>
              </a:spcAft>
              <a:buClr>
                <a:srgbClr val="000000"/>
              </a:buClr>
              <a:buSzPts val="2000"/>
              <a:buFont typeface="Arial"/>
              <a:buNone/>
            </a:pPr>
            <a:r>
              <a:rPr b="0" i="0" lang="sv-SE" sz="2000" u="none" cap="none" strike="noStrike">
                <a:solidFill>
                  <a:srgbClr val="1B1B1B"/>
                </a:solidFill>
                <a:latin typeface="Lato"/>
                <a:ea typeface="Lato"/>
                <a:cs typeface="Lato"/>
                <a:sym typeface="Lato"/>
              </a:rPr>
              <a:t>self-citations count the same as others</a:t>
            </a:r>
            <a:endParaRPr b="0" i="0" sz="2400" u="none" cap="none" strike="noStrike">
              <a:solidFill>
                <a:srgbClr val="171616"/>
              </a:solidFill>
              <a:latin typeface="Lato"/>
              <a:ea typeface="Lato"/>
              <a:cs typeface="Lato"/>
              <a:sym typeface="Lato"/>
            </a:endParaRPr>
          </a:p>
        </p:txBody>
      </p:sp>
      <p:sp>
        <p:nvSpPr>
          <p:cNvPr id="310" name="Google Shape;310;g2e4162e743d_0_47"/>
          <p:cNvSpPr txBox="1"/>
          <p:nvPr/>
        </p:nvSpPr>
        <p:spPr>
          <a:xfrm>
            <a:off x="2755500" y="5450700"/>
            <a:ext cx="2375100" cy="1125000"/>
          </a:xfrm>
          <a:prstGeom prst="rect">
            <a:avLst/>
          </a:prstGeom>
          <a:solidFill>
            <a:srgbClr val="D2C7D4"/>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1000"/>
              </a:spcBef>
              <a:spcAft>
                <a:spcPts val="0"/>
              </a:spcAft>
              <a:buClr>
                <a:srgbClr val="000000"/>
              </a:buClr>
              <a:buSzPts val="2000"/>
              <a:buFont typeface="Arial"/>
              <a:buNone/>
            </a:pPr>
            <a:r>
              <a:rPr b="0" i="0" lang="sv-SE" sz="2000" u="none" cap="none" strike="noStrike">
                <a:solidFill>
                  <a:srgbClr val="1B1B1B"/>
                </a:solidFill>
                <a:latin typeface="Lato"/>
                <a:ea typeface="Lato"/>
                <a:cs typeface="Lato"/>
                <a:sym typeface="Lato"/>
              </a:rPr>
              <a:t>not all citations are verified</a:t>
            </a:r>
            <a:br>
              <a:rPr b="0" i="0" lang="sv-SE" sz="2000" u="none" cap="none" strike="noStrike">
                <a:solidFill>
                  <a:srgbClr val="1B1B1B"/>
                </a:solidFill>
                <a:latin typeface="Lato"/>
                <a:ea typeface="Lato"/>
                <a:cs typeface="Lato"/>
                <a:sym typeface="Lato"/>
              </a:rPr>
            </a:br>
            <a:r>
              <a:rPr b="0" i="0" lang="sv-SE" sz="2000" u="none" cap="none" strike="noStrike">
                <a:solidFill>
                  <a:srgbClr val="1B1B1B"/>
                </a:solidFill>
                <a:latin typeface="Lato"/>
                <a:ea typeface="Lato"/>
                <a:cs typeface="Lato"/>
                <a:sym typeface="Lato"/>
              </a:rPr>
              <a:t>(manual edits)</a:t>
            </a:r>
            <a:endParaRPr b="0" i="0" sz="2000" u="none" cap="none" strike="noStrike">
              <a:solidFill>
                <a:srgbClr val="1B1B1B"/>
              </a:solidFill>
              <a:latin typeface="Lato"/>
              <a:ea typeface="Lato"/>
              <a:cs typeface="Lato"/>
              <a:sym typeface="Lato"/>
            </a:endParaRPr>
          </a:p>
        </p:txBody>
      </p:sp>
      <p:sp>
        <p:nvSpPr>
          <p:cNvPr id="311" name="Google Shape;311;g2e4162e743d_0_47"/>
          <p:cNvSpPr txBox="1"/>
          <p:nvPr/>
        </p:nvSpPr>
        <p:spPr>
          <a:xfrm>
            <a:off x="8241900" y="3088500"/>
            <a:ext cx="2375100" cy="830100"/>
          </a:xfrm>
          <a:prstGeom prst="rect">
            <a:avLst/>
          </a:prstGeom>
          <a:solidFill>
            <a:srgbClr val="EFEFE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70000"/>
              </a:lnSpc>
              <a:spcBef>
                <a:spcPts val="1000"/>
              </a:spcBef>
              <a:spcAft>
                <a:spcPts val="0"/>
              </a:spcAft>
              <a:buClr>
                <a:srgbClr val="000000"/>
              </a:buClr>
              <a:buSzPts val="2000"/>
              <a:buFont typeface="Arial"/>
              <a:buNone/>
            </a:pPr>
            <a:r>
              <a:rPr b="0" i="0" lang="sv-SE" sz="2000" u="none" cap="none" strike="noStrike">
                <a:solidFill>
                  <a:srgbClr val="999999"/>
                </a:solidFill>
                <a:latin typeface="Lato"/>
                <a:ea typeface="Lato"/>
                <a:cs typeface="Lato"/>
                <a:sym typeface="Lato"/>
              </a:rPr>
              <a:t>100 papers, most cited no more than 5 times </a:t>
            </a:r>
            <a:r>
              <a:rPr lang="sv-SE" sz="2000">
                <a:solidFill>
                  <a:schemeClr val="accent6"/>
                </a:solidFill>
                <a:latin typeface="Lato"/>
                <a:ea typeface="Lato"/>
                <a:cs typeface="Lato"/>
                <a:sym typeface="Lato"/>
              </a:rPr>
              <a:t>h-i6</a:t>
            </a:r>
            <a:endParaRPr b="0" i="0" sz="2400" u="none" cap="none" strike="noStrike">
              <a:solidFill>
                <a:schemeClr val="accent6"/>
              </a:solidFill>
              <a:latin typeface="Lato"/>
              <a:ea typeface="Lato"/>
              <a:cs typeface="Lato"/>
              <a:sym typeface="Lato"/>
            </a:endParaRPr>
          </a:p>
        </p:txBody>
      </p:sp>
      <p:sp>
        <p:nvSpPr>
          <p:cNvPr id="312" name="Google Shape;312;g2e4162e743d_0_47"/>
          <p:cNvSpPr txBox="1"/>
          <p:nvPr/>
        </p:nvSpPr>
        <p:spPr>
          <a:xfrm>
            <a:off x="7937100" y="4383900"/>
            <a:ext cx="2375100" cy="729900"/>
          </a:xfrm>
          <a:prstGeom prst="rect">
            <a:avLst/>
          </a:prstGeom>
          <a:solidFill>
            <a:srgbClr val="EFEFE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70000"/>
              </a:lnSpc>
              <a:spcBef>
                <a:spcPts val="1000"/>
              </a:spcBef>
              <a:spcAft>
                <a:spcPts val="0"/>
              </a:spcAft>
              <a:buClr>
                <a:srgbClr val="000000"/>
              </a:buClr>
              <a:buSzPts val="2000"/>
              <a:buFont typeface="Arial"/>
              <a:buNone/>
            </a:pPr>
            <a:r>
              <a:rPr b="0" i="0" lang="sv-SE" sz="2000" u="none" cap="none" strike="noStrike">
                <a:solidFill>
                  <a:srgbClr val="999999"/>
                </a:solidFill>
                <a:latin typeface="Lato"/>
                <a:ea typeface="Lato"/>
                <a:cs typeface="Lato"/>
                <a:sym typeface="Lato"/>
              </a:rPr>
              <a:t>reviews</a:t>
            </a:r>
            <a:br>
              <a:rPr b="0" i="0" lang="sv-SE" sz="2000" u="none" cap="none" strike="noStrike">
                <a:solidFill>
                  <a:srgbClr val="999999"/>
                </a:solidFill>
                <a:latin typeface="Lato"/>
                <a:ea typeface="Lato"/>
                <a:cs typeface="Lato"/>
                <a:sym typeface="Lato"/>
              </a:rPr>
            </a:br>
            <a:r>
              <a:rPr b="0" i="0" lang="sv-SE" sz="2000" u="none" cap="none" strike="noStrike">
                <a:solidFill>
                  <a:srgbClr val="999999"/>
                </a:solidFill>
                <a:latin typeface="Lato"/>
                <a:ea typeface="Lato"/>
                <a:cs typeface="Lato"/>
                <a:sym typeface="Lato"/>
              </a:rPr>
              <a:t>vs. original work</a:t>
            </a:r>
            <a:endParaRPr b="0" i="0" sz="2000" u="none" cap="none" strike="noStrike">
              <a:solidFill>
                <a:srgbClr val="999999"/>
              </a:solidFill>
              <a:latin typeface="Lato"/>
              <a:ea typeface="Lato"/>
              <a:cs typeface="Lato"/>
              <a:sym typeface="Lato"/>
            </a:endParaRPr>
          </a:p>
        </p:txBody>
      </p:sp>
      <p:sp>
        <p:nvSpPr>
          <p:cNvPr id="313" name="Google Shape;313;g2e4162e743d_0_47"/>
          <p:cNvSpPr txBox="1"/>
          <p:nvPr/>
        </p:nvSpPr>
        <p:spPr>
          <a:xfrm>
            <a:off x="7327500" y="5603100"/>
            <a:ext cx="2375100" cy="729900"/>
          </a:xfrm>
          <a:prstGeom prst="rect">
            <a:avLst/>
          </a:prstGeom>
          <a:solidFill>
            <a:srgbClr val="EFEFE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70000"/>
              </a:lnSpc>
              <a:spcBef>
                <a:spcPts val="1000"/>
              </a:spcBef>
              <a:spcAft>
                <a:spcPts val="0"/>
              </a:spcAft>
              <a:buClr>
                <a:srgbClr val="000000"/>
              </a:buClr>
              <a:buSzPts val="2000"/>
              <a:buFont typeface="Arial"/>
              <a:buNone/>
            </a:pPr>
            <a:r>
              <a:rPr b="0" i="0" lang="sv-SE" sz="2000" u="none" cap="none" strike="noStrike">
                <a:solidFill>
                  <a:srgbClr val="999999"/>
                </a:solidFill>
                <a:latin typeface="Lato"/>
                <a:ea typeface="Lato"/>
                <a:cs typeface="Lato"/>
                <a:sym typeface="Lato"/>
              </a:rPr>
              <a:t>young researchers’ penalty</a:t>
            </a:r>
            <a:endParaRPr b="0" i="0" sz="2000" u="none" cap="none" strike="noStrike">
              <a:solidFill>
                <a:srgbClr val="999999"/>
              </a:solidFill>
              <a:latin typeface="Lato"/>
              <a:ea typeface="Lato"/>
              <a:cs typeface="Lato"/>
              <a:sym typeface="Lato"/>
            </a:endParaRPr>
          </a:p>
        </p:txBody>
      </p:sp>
      <p:sp>
        <p:nvSpPr>
          <p:cNvPr id="314" name="Google Shape;314;g2e4162e743d_0_47"/>
          <p:cNvSpPr txBox="1"/>
          <p:nvPr/>
        </p:nvSpPr>
        <p:spPr>
          <a:xfrm>
            <a:off x="6641700" y="1879200"/>
            <a:ext cx="2626200" cy="1125000"/>
          </a:xfrm>
          <a:prstGeom prst="rect">
            <a:avLst/>
          </a:prstGeom>
          <a:solidFill>
            <a:schemeClr val="accent5"/>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1000"/>
              </a:spcBef>
              <a:spcAft>
                <a:spcPts val="0"/>
              </a:spcAft>
              <a:buClr>
                <a:srgbClr val="000000"/>
              </a:buClr>
              <a:buSzPts val="2000"/>
              <a:buFont typeface="Arial"/>
              <a:buNone/>
            </a:pPr>
            <a:r>
              <a:rPr b="0" i="0" lang="sv-SE" sz="2000" u="none" cap="none" strike="noStrike">
                <a:solidFill>
                  <a:srgbClr val="1B1B1B"/>
                </a:solidFill>
                <a:latin typeface="Lato"/>
                <a:ea typeface="Lato"/>
                <a:cs typeface="Lato"/>
                <a:sym typeface="Lato"/>
              </a:rPr>
              <a:t>preprints and other versions of papers count as new papers</a:t>
            </a:r>
            <a:endParaRPr b="0" i="0" sz="2400" u="none" cap="none" strike="noStrike">
              <a:solidFill>
                <a:srgbClr val="171616"/>
              </a:solidFill>
              <a:latin typeface="Lato"/>
              <a:ea typeface="Lato"/>
              <a:cs typeface="Lato"/>
              <a:sym typeface="Lato"/>
            </a:endParaRPr>
          </a:p>
        </p:txBody>
      </p:sp>
      <p:sp>
        <p:nvSpPr>
          <p:cNvPr id="315" name="Google Shape;315;g2e4162e743d_0_47"/>
          <p:cNvSpPr txBox="1"/>
          <p:nvPr/>
        </p:nvSpPr>
        <p:spPr>
          <a:xfrm>
            <a:off x="9450025" y="4932075"/>
            <a:ext cx="2626200" cy="1489500"/>
          </a:xfrm>
          <a:prstGeom prst="rect">
            <a:avLst/>
          </a:prstGeom>
          <a:solidFill>
            <a:srgbClr val="C0D6D8"/>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1000"/>
              </a:spcBef>
              <a:spcAft>
                <a:spcPts val="0"/>
              </a:spcAft>
              <a:buClr>
                <a:srgbClr val="000000"/>
              </a:buClr>
              <a:buSzPts val="2000"/>
              <a:buFont typeface="Arial"/>
              <a:buNone/>
            </a:pPr>
            <a:r>
              <a:rPr b="0" i="0" lang="sv-SE" sz="2000" u="none" cap="none" strike="noStrike">
                <a:solidFill>
                  <a:srgbClr val="1B1B1B"/>
                </a:solidFill>
                <a:latin typeface="Lato"/>
                <a:ea typeface="Lato"/>
                <a:cs typeface="Lato"/>
                <a:sym typeface="Lato"/>
              </a:rPr>
              <a:t>re-citing by individual GS authors’ pages</a:t>
            </a:r>
            <a:br>
              <a:rPr b="0" i="0" lang="sv-SE" sz="2000" u="none" cap="none" strike="noStrike">
                <a:solidFill>
                  <a:srgbClr val="1B1B1B"/>
                </a:solidFill>
                <a:latin typeface="Lato"/>
                <a:ea typeface="Lato"/>
                <a:cs typeface="Lato"/>
                <a:sym typeface="Lato"/>
              </a:rPr>
            </a:br>
            <a:r>
              <a:rPr b="0" i="0" lang="sv-SE" sz="2000" u="none" cap="none" strike="noStrike">
                <a:solidFill>
                  <a:srgbClr val="1B1B1B"/>
                </a:solidFill>
                <a:latin typeface="Lato"/>
                <a:ea typeface="Lato"/>
                <a:cs typeface="Lato"/>
                <a:sym typeface="Lato"/>
              </a:rPr>
              <a:t>(citation count inflation)</a:t>
            </a:r>
            <a:endParaRPr b="0" i="0" sz="2000" u="none" cap="none" strike="noStrike">
              <a:solidFill>
                <a:srgbClr val="1B1B1B"/>
              </a:solidFill>
              <a:latin typeface="Lato"/>
              <a:ea typeface="Lato"/>
              <a:cs typeface="Lato"/>
              <a:sym typeface="Lato"/>
            </a:endParaRPr>
          </a:p>
        </p:txBody>
      </p:sp>
      <p:sp>
        <p:nvSpPr>
          <p:cNvPr id="316" name="Google Shape;316;g2e4162e743d_0_47"/>
          <p:cNvSpPr txBox="1"/>
          <p:nvPr>
            <p:ph idx="1" type="body"/>
          </p:nvPr>
        </p:nvSpPr>
        <p:spPr>
          <a:xfrm>
            <a:off x="838200" y="1334400"/>
            <a:ext cx="10515600" cy="570900"/>
          </a:xfrm>
          <a:prstGeom prst="rect">
            <a:avLst/>
          </a:prstGeom>
          <a:noFill/>
          <a:ln>
            <a:noFill/>
          </a:ln>
        </p:spPr>
        <p:txBody>
          <a:bodyPr anchorCtr="0" anchor="t" bIns="45700" lIns="91425" spcFirstLastPara="1" rIns="91425" wrap="square" tIns="45700">
            <a:normAutofit/>
          </a:bodyPr>
          <a:lstStyle/>
          <a:p>
            <a:pPr indent="0" lvl="0" marL="0" rtl="0" algn="l">
              <a:lnSpc>
                <a:spcPct val="70000"/>
              </a:lnSpc>
              <a:spcBef>
                <a:spcPts val="1000"/>
              </a:spcBef>
              <a:spcAft>
                <a:spcPts val="0"/>
              </a:spcAft>
              <a:buSzPts val="1946"/>
              <a:buNone/>
            </a:pPr>
            <a:r>
              <a:rPr b="1" lang="sv-SE" sz="2200">
                <a:latin typeface="Lato"/>
                <a:ea typeface="Lato"/>
                <a:cs typeface="Lato"/>
                <a:sym typeface="Lato"/>
              </a:rPr>
              <a:t>Google Scholar’s h-core</a:t>
            </a:r>
            <a:r>
              <a:rPr lang="sv-SE" sz="2200">
                <a:latin typeface="Lato"/>
                <a:ea typeface="Lato"/>
                <a:cs typeface="Lato"/>
                <a:sym typeface="Lato"/>
              </a:rPr>
              <a:t>, </a:t>
            </a:r>
            <a:r>
              <a:rPr b="1" lang="sv-SE" sz="2200">
                <a:latin typeface="Lato"/>
                <a:ea typeface="Lato"/>
                <a:cs typeface="Lato"/>
                <a:sym typeface="Lato"/>
              </a:rPr>
              <a:t>h-median</a:t>
            </a:r>
            <a:r>
              <a:rPr lang="sv-SE" sz="2200">
                <a:latin typeface="Lato"/>
                <a:ea typeface="Lato"/>
                <a:cs typeface="Lato"/>
                <a:sym typeface="Lato"/>
              </a:rPr>
              <a:t> </a:t>
            </a:r>
            <a:endParaRPr sz="2400">
              <a:solidFill>
                <a:srgbClr val="1B1B1B"/>
              </a:solidFill>
              <a:latin typeface="Lato"/>
              <a:ea typeface="Lato"/>
              <a:cs typeface="Lato"/>
              <a:sym typeface="Lato"/>
            </a:endParaRPr>
          </a:p>
        </p:txBody>
      </p:sp>
      <p:sp>
        <p:nvSpPr>
          <p:cNvPr id="317" name="Google Shape;317;g2e4162e743d_0_47"/>
          <p:cNvSpPr txBox="1"/>
          <p:nvPr/>
        </p:nvSpPr>
        <p:spPr>
          <a:xfrm>
            <a:off x="0" y="6421475"/>
            <a:ext cx="3000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sv-SE" sz="1200" u="sng" cap="none" strike="noStrike">
                <a:solidFill>
                  <a:schemeClr val="hlink"/>
                </a:solidFill>
                <a:latin typeface="Calibri"/>
                <a:ea typeface="Calibri"/>
                <a:cs typeface="Calibri"/>
                <a:sym typeface="Calibri"/>
                <a:hlinkClick r:id="rId4"/>
              </a:rPr>
              <a:t>Image by brgfx on Freepik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g33956f7bb0d_0_0"/>
          <p:cNvSpPr txBox="1"/>
          <p:nvPr>
            <p:ph type="title"/>
          </p:nvPr>
        </p:nvSpPr>
        <p:spPr>
          <a:xfrm>
            <a:off x="838200" y="365125"/>
            <a:ext cx="107109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71616"/>
              </a:buClr>
              <a:buSzPts val="4000"/>
              <a:buFont typeface="Arial"/>
              <a:buNone/>
            </a:pPr>
            <a:r>
              <a:rPr lang="sv-SE">
                <a:latin typeface="Lora"/>
                <a:ea typeface="Lora"/>
                <a:cs typeface="Lora"/>
                <a:sym typeface="Lora"/>
              </a:rPr>
              <a:t>Is h-index even true?</a:t>
            </a:r>
            <a:endParaRPr>
              <a:latin typeface="Lora"/>
              <a:ea typeface="Lora"/>
              <a:cs typeface="Lora"/>
              <a:sym typeface="Lora"/>
            </a:endParaRPr>
          </a:p>
        </p:txBody>
      </p:sp>
      <p:grpSp>
        <p:nvGrpSpPr>
          <p:cNvPr id="323" name="Google Shape;323;g33956f7bb0d_0_0"/>
          <p:cNvGrpSpPr/>
          <p:nvPr/>
        </p:nvGrpSpPr>
        <p:grpSpPr>
          <a:xfrm>
            <a:off x="381000" y="1303625"/>
            <a:ext cx="11561622" cy="5401975"/>
            <a:chOff x="381000" y="1303625"/>
            <a:chExt cx="11561622" cy="5401975"/>
          </a:xfrm>
        </p:grpSpPr>
        <p:pic>
          <p:nvPicPr>
            <p:cNvPr id="324" name="Google Shape;324;g33956f7bb0d_0_0"/>
            <p:cNvPicPr preferRelativeResize="0"/>
            <p:nvPr/>
          </p:nvPicPr>
          <p:blipFill rotWithShape="1">
            <a:blip r:embed="rId3">
              <a:alphaModFix/>
            </a:blip>
            <a:srcRect b="0" l="0" r="0" t="0"/>
            <a:stretch/>
          </p:blipFill>
          <p:spPr>
            <a:xfrm>
              <a:off x="381000" y="1347625"/>
              <a:ext cx="11561622" cy="5357975"/>
            </a:xfrm>
            <a:prstGeom prst="rect">
              <a:avLst/>
            </a:prstGeom>
            <a:noFill/>
            <a:ln>
              <a:noFill/>
            </a:ln>
          </p:spPr>
        </p:pic>
        <p:pic>
          <p:nvPicPr>
            <p:cNvPr id="325" name="Google Shape;325;g33956f7bb0d_0_0" title="48173.jpg"/>
            <p:cNvPicPr preferRelativeResize="0"/>
            <p:nvPr/>
          </p:nvPicPr>
          <p:blipFill rotWithShape="1">
            <a:blip r:embed="rId4">
              <a:alphaModFix/>
            </a:blip>
            <a:srcRect b="0" l="0" r="0" t="0"/>
            <a:stretch/>
          </p:blipFill>
          <p:spPr>
            <a:xfrm>
              <a:off x="381000" y="1303625"/>
              <a:ext cx="1711277" cy="1728123"/>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g2e4162e743d_0_79"/>
          <p:cNvSpPr txBox="1"/>
          <p:nvPr>
            <p:ph type="title"/>
          </p:nvPr>
        </p:nvSpPr>
        <p:spPr>
          <a:xfrm>
            <a:off x="838200" y="365125"/>
            <a:ext cx="107109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71616"/>
              </a:buClr>
              <a:buSzPts val="4000"/>
              <a:buFont typeface="Arial"/>
              <a:buNone/>
            </a:pPr>
            <a:r>
              <a:rPr lang="sv-SE">
                <a:latin typeface="Lora"/>
                <a:ea typeface="Lora"/>
                <a:cs typeface="Lora"/>
                <a:sym typeface="Lora"/>
              </a:rPr>
              <a:t>Research evaluation - Change needed</a:t>
            </a:r>
            <a:endParaRPr>
              <a:latin typeface="Lora"/>
              <a:ea typeface="Lora"/>
              <a:cs typeface="Lora"/>
              <a:sym typeface="Lora"/>
            </a:endParaRPr>
          </a:p>
        </p:txBody>
      </p:sp>
      <p:pic>
        <p:nvPicPr>
          <p:cNvPr id="331" name="Google Shape;331;g2e4162e743d_0_79"/>
          <p:cNvPicPr preferRelativeResize="0"/>
          <p:nvPr/>
        </p:nvPicPr>
        <p:blipFill rotWithShape="1">
          <a:blip r:embed="rId3">
            <a:alphaModFix/>
          </a:blip>
          <a:srcRect b="0" l="0" r="0" t="0"/>
          <a:stretch/>
        </p:blipFill>
        <p:spPr>
          <a:xfrm>
            <a:off x="381000" y="1347625"/>
            <a:ext cx="11561622" cy="5357975"/>
          </a:xfrm>
          <a:prstGeom prst="rect">
            <a:avLst/>
          </a:prstGeom>
          <a:noFill/>
          <a:ln>
            <a:noFill/>
          </a:ln>
        </p:spPr>
      </p:pic>
      <p:grpSp>
        <p:nvGrpSpPr>
          <p:cNvPr id="332" name="Google Shape;332;g2e4162e743d_0_79"/>
          <p:cNvGrpSpPr/>
          <p:nvPr/>
        </p:nvGrpSpPr>
        <p:grpSpPr>
          <a:xfrm>
            <a:off x="4513848" y="4400838"/>
            <a:ext cx="7634177" cy="2466712"/>
            <a:chOff x="4513848" y="4400838"/>
            <a:chExt cx="7634177" cy="2466712"/>
          </a:xfrm>
        </p:grpSpPr>
        <p:pic>
          <p:nvPicPr>
            <p:cNvPr id="333" name="Google Shape;333;g2e4162e743d_0_79"/>
            <p:cNvPicPr preferRelativeResize="0"/>
            <p:nvPr/>
          </p:nvPicPr>
          <p:blipFill rotWithShape="1">
            <a:blip r:embed="rId4">
              <a:alphaModFix/>
            </a:blip>
            <a:srcRect b="0" l="0" r="0" t="0"/>
            <a:stretch/>
          </p:blipFill>
          <p:spPr>
            <a:xfrm>
              <a:off x="4513848" y="4400838"/>
              <a:ext cx="7379750" cy="1972400"/>
            </a:xfrm>
            <a:prstGeom prst="rect">
              <a:avLst/>
            </a:prstGeom>
            <a:noFill/>
            <a:ln>
              <a:noFill/>
            </a:ln>
          </p:spPr>
        </p:pic>
        <p:sp>
          <p:nvSpPr>
            <p:cNvPr id="334" name="Google Shape;334;g2e4162e743d_0_79"/>
            <p:cNvSpPr txBox="1"/>
            <p:nvPr/>
          </p:nvSpPr>
          <p:spPr>
            <a:xfrm>
              <a:off x="6921725" y="6322750"/>
              <a:ext cx="5226300" cy="544800"/>
            </a:xfrm>
            <a:prstGeom prst="rect">
              <a:avLst/>
            </a:prstGeom>
            <a:noFill/>
            <a:ln>
              <a:noFill/>
            </a:ln>
          </p:spPr>
          <p:txBody>
            <a:bodyPr anchorCtr="0" anchor="t" bIns="91425" lIns="91425" spcFirstLastPara="1" rIns="91425" wrap="square" tIns="91425">
              <a:spAutoFit/>
            </a:bodyPr>
            <a:lstStyle/>
            <a:p>
              <a:pPr indent="0" lvl="0" marL="0" marR="0" rtl="0" algn="r">
                <a:lnSpc>
                  <a:spcPct val="90000"/>
                </a:lnSpc>
                <a:spcBef>
                  <a:spcPts val="0"/>
                </a:spcBef>
                <a:spcAft>
                  <a:spcPts val="0"/>
                </a:spcAft>
                <a:buClr>
                  <a:srgbClr val="000000"/>
                </a:buClr>
                <a:buSzPts val="1300"/>
                <a:buFont typeface="Arial"/>
                <a:buNone/>
              </a:pPr>
              <a:r>
                <a:rPr b="0" i="0" lang="sv-SE" sz="1300" u="none" cap="none" strike="noStrike">
                  <a:solidFill>
                    <a:srgbClr val="222222"/>
                  </a:solidFill>
                  <a:highlight>
                    <a:schemeClr val="lt1"/>
                  </a:highlight>
                  <a:latin typeface="Lato"/>
                  <a:ea typeface="Lato"/>
                  <a:cs typeface="Lato"/>
                  <a:sym typeface="Lato"/>
                </a:rPr>
                <a:t>Christie Wilcox (2024) How easy is it to fudge your scientific rank? </a:t>
              </a:r>
              <a:r>
                <a:rPr b="0" i="1" lang="sv-SE" sz="1300" u="none" cap="none" strike="noStrike">
                  <a:solidFill>
                    <a:srgbClr val="222222"/>
                  </a:solidFill>
                  <a:highlight>
                    <a:schemeClr val="lt1"/>
                  </a:highlight>
                  <a:latin typeface="Lato"/>
                  <a:ea typeface="Lato"/>
                  <a:cs typeface="Lato"/>
                  <a:sym typeface="Lato"/>
                </a:rPr>
                <a:t>Science</a:t>
              </a:r>
              <a:r>
                <a:rPr b="0" i="0" lang="sv-SE" sz="1300" u="none" cap="none" strike="noStrike">
                  <a:solidFill>
                    <a:srgbClr val="222222"/>
                  </a:solidFill>
                  <a:highlight>
                    <a:schemeClr val="lt1"/>
                  </a:highlight>
                  <a:latin typeface="Lato"/>
                  <a:ea typeface="Lato"/>
                  <a:cs typeface="Lato"/>
                  <a:sym typeface="Lato"/>
                </a:rPr>
                <a:t> </a:t>
              </a:r>
              <a:r>
                <a:rPr b="0" i="0" lang="sv-SE" sz="1300" u="sng" cap="none" strike="noStrike">
                  <a:solidFill>
                    <a:schemeClr val="hlink"/>
                  </a:solidFill>
                  <a:highlight>
                    <a:schemeClr val="lt1"/>
                  </a:highlight>
                  <a:latin typeface="Lato"/>
                  <a:ea typeface="Lato"/>
                  <a:cs typeface="Lato"/>
                  <a:sym typeface="Lato"/>
                  <a:hlinkClick r:id="rId5"/>
                </a:rPr>
                <a:t>10.1126/science.zl99qni</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g30f5deefb05_0_529"/>
          <p:cNvSpPr txBox="1"/>
          <p:nvPr>
            <p:ph idx="1" type="body"/>
          </p:nvPr>
        </p:nvSpPr>
        <p:spPr>
          <a:xfrm>
            <a:off x="838200" y="1467750"/>
            <a:ext cx="10515600" cy="4981500"/>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Clr>
                <a:schemeClr val="dk1"/>
              </a:buClr>
              <a:buSzPct val="36666"/>
              <a:buFont typeface="Arial"/>
              <a:buNone/>
            </a:pPr>
            <a:r>
              <a:rPr b="1" lang="sv-SE" sz="3000">
                <a:latin typeface="Lato"/>
                <a:ea typeface="Lato"/>
                <a:cs typeface="Lato"/>
                <a:sym typeface="Lato"/>
              </a:rPr>
              <a:t>How does research evaluation based on bibliometrics </a:t>
            </a:r>
            <a:br>
              <a:rPr b="1" lang="sv-SE" sz="3000">
                <a:latin typeface="Lato"/>
                <a:ea typeface="Lato"/>
                <a:cs typeface="Lato"/>
                <a:sym typeface="Lato"/>
              </a:rPr>
            </a:br>
            <a:r>
              <a:rPr b="1" lang="sv-SE" sz="3000">
                <a:latin typeface="Lato"/>
                <a:ea typeface="Lato"/>
                <a:cs typeface="Lato"/>
                <a:sym typeface="Lato"/>
              </a:rPr>
              <a:t>hinder Open Science?</a:t>
            </a:r>
            <a:endParaRPr b="1" sz="3000">
              <a:latin typeface="Lato"/>
              <a:ea typeface="Lato"/>
              <a:cs typeface="Lato"/>
              <a:sym typeface="Lato"/>
            </a:endParaRPr>
          </a:p>
          <a:p>
            <a:pPr indent="0" lvl="0" marL="0" rtl="0" algn="l">
              <a:lnSpc>
                <a:spcPct val="90000"/>
              </a:lnSpc>
              <a:spcBef>
                <a:spcPts val="0"/>
              </a:spcBef>
              <a:spcAft>
                <a:spcPts val="0"/>
              </a:spcAft>
              <a:buClr>
                <a:schemeClr val="dk1"/>
              </a:buClr>
              <a:buSzPct val="36666"/>
              <a:buFont typeface="Arial"/>
              <a:buNone/>
            </a:pPr>
            <a:r>
              <a:t/>
            </a:r>
            <a:endParaRPr b="1" sz="3000">
              <a:latin typeface="Lato"/>
              <a:ea typeface="Lato"/>
              <a:cs typeface="Lato"/>
              <a:sym typeface="Lato"/>
            </a:endParaRPr>
          </a:p>
          <a:p>
            <a:pPr indent="-359970" lvl="0" marL="457200" rtl="0" algn="just">
              <a:lnSpc>
                <a:spcPct val="150000"/>
              </a:lnSpc>
              <a:spcBef>
                <a:spcPts val="0"/>
              </a:spcBef>
              <a:spcAft>
                <a:spcPts val="0"/>
              </a:spcAft>
              <a:buClr>
                <a:schemeClr val="dk1"/>
              </a:buClr>
              <a:buSzPct val="100000"/>
              <a:buFont typeface="Lato"/>
              <a:buChar char="●"/>
            </a:pPr>
            <a:r>
              <a:rPr lang="sv-SE" sz="2433">
                <a:solidFill>
                  <a:schemeClr val="dk1"/>
                </a:solidFill>
                <a:latin typeface="Lato"/>
                <a:ea typeface="Lato"/>
                <a:cs typeface="Lato"/>
                <a:sym typeface="Lato"/>
              </a:rPr>
              <a:t>encourages publishing in</a:t>
            </a:r>
            <a:r>
              <a:rPr b="1" lang="sv-SE" sz="2433">
                <a:solidFill>
                  <a:schemeClr val="accent2"/>
                </a:solidFill>
                <a:latin typeface="Lato"/>
                <a:ea typeface="Lato"/>
                <a:cs typeface="Lato"/>
                <a:sym typeface="Lato"/>
              </a:rPr>
              <a:t> paywalled journal</a:t>
            </a:r>
            <a:r>
              <a:rPr lang="sv-SE" sz="2433">
                <a:solidFill>
                  <a:schemeClr val="dk1"/>
                </a:solidFill>
                <a:latin typeface="Lato"/>
                <a:ea typeface="Lato"/>
                <a:cs typeface="Lato"/>
                <a:sym typeface="Lato"/>
              </a:rPr>
              <a:t>s because of their high impact factors, despite the availability of open access alternatives</a:t>
            </a:r>
            <a:endParaRPr sz="2433">
              <a:solidFill>
                <a:schemeClr val="dk1"/>
              </a:solidFill>
              <a:latin typeface="Lato"/>
              <a:ea typeface="Lato"/>
              <a:cs typeface="Lato"/>
              <a:sym typeface="Lato"/>
            </a:endParaRPr>
          </a:p>
          <a:p>
            <a:pPr indent="-359970" lvl="0" marL="457200" rtl="0" algn="just">
              <a:lnSpc>
                <a:spcPct val="150000"/>
              </a:lnSpc>
              <a:spcBef>
                <a:spcPts val="0"/>
              </a:spcBef>
              <a:spcAft>
                <a:spcPts val="0"/>
              </a:spcAft>
              <a:buClr>
                <a:schemeClr val="dk1"/>
              </a:buClr>
              <a:buSzPct val="100000"/>
              <a:buFont typeface="Lato"/>
              <a:buChar char="●"/>
            </a:pPr>
            <a:r>
              <a:rPr lang="sv-SE" sz="2433">
                <a:solidFill>
                  <a:schemeClr val="dk1"/>
                </a:solidFill>
                <a:latin typeface="Lato"/>
                <a:ea typeface="Lato"/>
                <a:cs typeface="Lato"/>
                <a:sym typeface="Lato"/>
              </a:rPr>
              <a:t>generates excessive attention to rankings that </a:t>
            </a:r>
            <a:r>
              <a:rPr b="1" lang="sv-SE" sz="2433">
                <a:solidFill>
                  <a:schemeClr val="accent2"/>
                </a:solidFill>
                <a:latin typeface="Lato"/>
                <a:ea typeface="Lato"/>
                <a:cs typeface="Lato"/>
                <a:sym typeface="Lato"/>
              </a:rPr>
              <a:t>hinders collaboration</a:t>
            </a:r>
            <a:endParaRPr b="1" sz="2433">
              <a:solidFill>
                <a:schemeClr val="accent2"/>
              </a:solidFill>
              <a:latin typeface="Lato"/>
              <a:ea typeface="Lato"/>
              <a:cs typeface="Lato"/>
              <a:sym typeface="Lato"/>
            </a:endParaRPr>
          </a:p>
          <a:p>
            <a:pPr indent="-359970" lvl="0" marL="457200" rtl="0" algn="just">
              <a:lnSpc>
                <a:spcPct val="150000"/>
              </a:lnSpc>
              <a:spcBef>
                <a:spcPts val="0"/>
              </a:spcBef>
              <a:spcAft>
                <a:spcPts val="0"/>
              </a:spcAft>
              <a:buClr>
                <a:schemeClr val="dk1"/>
              </a:buClr>
              <a:buSzPct val="100000"/>
              <a:buFont typeface="Lato"/>
              <a:buChar char="●"/>
            </a:pPr>
            <a:r>
              <a:rPr lang="sv-SE" sz="2433">
                <a:solidFill>
                  <a:schemeClr val="dk1"/>
                </a:solidFill>
                <a:latin typeface="Lato"/>
                <a:ea typeface="Lato"/>
                <a:cs typeface="Lato"/>
                <a:sym typeface="Lato"/>
              </a:rPr>
              <a:t>waste efforts, time and resources through the duplication of work as ‘</a:t>
            </a:r>
            <a:r>
              <a:rPr lang="sv-SE" sz="2433">
                <a:solidFill>
                  <a:schemeClr val="accent2"/>
                </a:solidFill>
                <a:latin typeface="Lato"/>
                <a:ea typeface="Lato"/>
                <a:cs typeface="Lato"/>
                <a:sym typeface="Lato"/>
              </a:rPr>
              <a:t>negative</a:t>
            </a:r>
            <a:r>
              <a:rPr lang="sv-SE" sz="2433">
                <a:solidFill>
                  <a:schemeClr val="dk1"/>
                </a:solidFill>
                <a:latin typeface="Lato"/>
                <a:ea typeface="Lato"/>
                <a:cs typeface="Lato"/>
                <a:sym typeface="Lato"/>
              </a:rPr>
              <a:t>’ findings go largely </a:t>
            </a:r>
            <a:r>
              <a:rPr b="1" lang="sv-SE" sz="2433">
                <a:solidFill>
                  <a:schemeClr val="accent2"/>
                </a:solidFill>
                <a:latin typeface="Lato"/>
                <a:ea typeface="Lato"/>
                <a:cs typeface="Lato"/>
                <a:sym typeface="Lato"/>
              </a:rPr>
              <a:t>unreported</a:t>
            </a:r>
            <a:endParaRPr b="1" sz="2433">
              <a:solidFill>
                <a:schemeClr val="accent2"/>
              </a:solidFill>
              <a:latin typeface="Lato"/>
              <a:ea typeface="Lato"/>
              <a:cs typeface="Lato"/>
              <a:sym typeface="Lato"/>
            </a:endParaRPr>
          </a:p>
          <a:p>
            <a:pPr indent="-359970" lvl="0" marL="457200" rtl="0" algn="just">
              <a:lnSpc>
                <a:spcPct val="150000"/>
              </a:lnSpc>
              <a:spcBef>
                <a:spcPts val="0"/>
              </a:spcBef>
              <a:spcAft>
                <a:spcPts val="0"/>
              </a:spcAft>
              <a:buClr>
                <a:schemeClr val="dk1"/>
              </a:buClr>
              <a:buSzPct val="100000"/>
              <a:buFont typeface="Lato"/>
              <a:buChar char="●"/>
            </a:pPr>
            <a:r>
              <a:rPr lang="sv-SE" sz="2433">
                <a:solidFill>
                  <a:schemeClr val="dk1"/>
                </a:solidFill>
                <a:latin typeface="Lato"/>
                <a:ea typeface="Lato"/>
                <a:cs typeface="Lato"/>
                <a:sym typeface="Lato"/>
              </a:rPr>
              <a:t>promotes </a:t>
            </a:r>
            <a:r>
              <a:rPr b="1" lang="sv-SE" sz="2433">
                <a:solidFill>
                  <a:schemeClr val="accent2"/>
                </a:solidFill>
                <a:latin typeface="Lato"/>
                <a:ea typeface="Lato"/>
                <a:cs typeface="Lato"/>
                <a:sym typeface="Lato"/>
              </a:rPr>
              <a:t>quantity and speed</a:t>
            </a:r>
            <a:r>
              <a:rPr lang="sv-SE" sz="2433">
                <a:solidFill>
                  <a:schemeClr val="dk1"/>
                </a:solidFill>
                <a:latin typeface="Lato"/>
                <a:ea typeface="Lato"/>
                <a:cs typeface="Lato"/>
                <a:sym typeface="Lato"/>
              </a:rPr>
              <a:t> at the expense of quality and rigour </a:t>
            </a:r>
            <a:endParaRPr sz="2433">
              <a:solidFill>
                <a:schemeClr val="dk1"/>
              </a:solidFill>
              <a:latin typeface="Lato"/>
              <a:ea typeface="Lato"/>
              <a:cs typeface="Lato"/>
              <a:sym typeface="Lato"/>
            </a:endParaRPr>
          </a:p>
          <a:p>
            <a:pPr indent="-359970" lvl="0" marL="457200" rtl="0" algn="just">
              <a:lnSpc>
                <a:spcPct val="150000"/>
              </a:lnSpc>
              <a:spcBef>
                <a:spcPts val="0"/>
              </a:spcBef>
              <a:spcAft>
                <a:spcPts val="0"/>
              </a:spcAft>
              <a:buClr>
                <a:schemeClr val="dk1"/>
              </a:buClr>
              <a:buSzPct val="100000"/>
              <a:buFont typeface="Lato"/>
              <a:buChar char="●"/>
            </a:pPr>
            <a:r>
              <a:rPr lang="sv-SE" sz="2433">
                <a:solidFill>
                  <a:schemeClr val="dk1"/>
                </a:solidFill>
                <a:latin typeface="Lato"/>
                <a:ea typeface="Lato"/>
                <a:cs typeface="Lato"/>
                <a:sym typeface="Lato"/>
              </a:rPr>
              <a:t>lead to </a:t>
            </a:r>
            <a:r>
              <a:rPr b="1" lang="sv-SE" sz="2433">
                <a:solidFill>
                  <a:schemeClr val="accent2"/>
                </a:solidFill>
                <a:latin typeface="Lato"/>
                <a:ea typeface="Lato"/>
                <a:cs typeface="Lato"/>
                <a:sym typeface="Lato"/>
              </a:rPr>
              <a:t>risk-adversity</a:t>
            </a:r>
            <a:r>
              <a:rPr lang="sv-SE" sz="2433">
                <a:solidFill>
                  <a:schemeClr val="dk1"/>
                </a:solidFill>
                <a:latin typeface="Lato"/>
                <a:ea typeface="Lato"/>
                <a:cs typeface="Lato"/>
                <a:sym typeface="Lato"/>
              </a:rPr>
              <a:t> because taking risks may reduce the chances of publication </a:t>
            </a:r>
            <a:endParaRPr sz="2433">
              <a:solidFill>
                <a:schemeClr val="dk1"/>
              </a:solidFill>
              <a:latin typeface="Lato"/>
              <a:ea typeface="Lato"/>
              <a:cs typeface="Lato"/>
              <a:sym typeface="Lato"/>
            </a:endParaRPr>
          </a:p>
          <a:p>
            <a:pPr indent="-359970" lvl="0" marL="457200" rtl="0" algn="just">
              <a:lnSpc>
                <a:spcPct val="150000"/>
              </a:lnSpc>
              <a:spcBef>
                <a:spcPts val="0"/>
              </a:spcBef>
              <a:spcAft>
                <a:spcPts val="0"/>
              </a:spcAft>
              <a:buClr>
                <a:schemeClr val="dk1"/>
              </a:buClr>
              <a:buSzPct val="100000"/>
              <a:buFont typeface="Lato"/>
              <a:buChar char="●"/>
            </a:pPr>
            <a:r>
              <a:rPr lang="sv-SE" sz="2433">
                <a:solidFill>
                  <a:schemeClr val="dk1"/>
                </a:solidFill>
                <a:latin typeface="Lato"/>
                <a:ea typeface="Lato"/>
                <a:cs typeface="Lato"/>
                <a:sym typeface="Lato"/>
              </a:rPr>
              <a:t>lead to the emergence of </a:t>
            </a:r>
            <a:r>
              <a:rPr b="1" lang="sv-SE" sz="2433">
                <a:solidFill>
                  <a:schemeClr val="accent2"/>
                </a:solidFill>
                <a:latin typeface="Lato"/>
                <a:ea typeface="Lato"/>
                <a:cs typeface="Lato"/>
                <a:sym typeface="Lato"/>
              </a:rPr>
              <a:t>predatory journals</a:t>
            </a:r>
            <a:r>
              <a:rPr lang="sv-SE" sz="2433">
                <a:solidFill>
                  <a:schemeClr val="dk1"/>
                </a:solidFill>
                <a:latin typeface="Lato"/>
                <a:ea typeface="Lato"/>
                <a:cs typeface="Lato"/>
                <a:sym typeface="Lato"/>
              </a:rPr>
              <a:t> and conferences</a:t>
            </a:r>
            <a:endParaRPr sz="2433">
              <a:solidFill>
                <a:schemeClr val="dk1"/>
              </a:solidFill>
              <a:latin typeface="Lato"/>
              <a:ea typeface="Lato"/>
              <a:cs typeface="Lato"/>
              <a:sym typeface="Lato"/>
            </a:endParaRPr>
          </a:p>
          <a:p>
            <a:pPr indent="0" lvl="0" marL="0" rtl="0" algn="l">
              <a:lnSpc>
                <a:spcPct val="150000"/>
              </a:lnSpc>
              <a:spcBef>
                <a:spcPts val="0"/>
              </a:spcBef>
              <a:spcAft>
                <a:spcPts val="0"/>
              </a:spcAft>
              <a:buSzPct val="64285"/>
              <a:buNone/>
            </a:pPr>
            <a:r>
              <a:t/>
            </a:r>
            <a:endParaRPr i="1">
              <a:latin typeface="Lato"/>
              <a:ea typeface="Lato"/>
              <a:cs typeface="Lato"/>
              <a:sym typeface="Lato"/>
            </a:endParaRPr>
          </a:p>
        </p:txBody>
      </p:sp>
      <p:sp>
        <p:nvSpPr>
          <p:cNvPr id="340" name="Google Shape;340;g30f5deefb05_0_529"/>
          <p:cNvSpPr txBox="1"/>
          <p:nvPr>
            <p:ph type="title"/>
          </p:nvPr>
        </p:nvSpPr>
        <p:spPr>
          <a:xfrm>
            <a:off x="740550" y="346275"/>
            <a:ext cx="107109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71616"/>
              </a:buClr>
              <a:buSzPts val="4000"/>
              <a:buFont typeface="Arial"/>
              <a:buNone/>
            </a:pPr>
            <a:r>
              <a:rPr lang="sv-SE">
                <a:latin typeface="Lora"/>
                <a:ea typeface="Lora"/>
                <a:cs typeface="Lora"/>
                <a:sym typeface="Lora"/>
              </a:rPr>
              <a:t>Research evaluation - change requested</a:t>
            </a:r>
            <a:endParaRPr>
              <a:latin typeface="Lora"/>
              <a:ea typeface="Lora"/>
              <a:cs typeface="Lora"/>
              <a:sym typeface="Lora"/>
            </a:endParaRPr>
          </a:p>
        </p:txBody>
      </p:sp>
      <p:sp>
        <p:nvSpPr>
          <p:cNvPr id="341" name="Google Shape;341;g30f5deefb05_0_529"/>
          <p:cNvSpPr txBox="1"/>
          <p:nvPr/>
        </p:nvSpPr>
        <p:spPr>
          <a:xfrm>
            <a:off x="2615100" y="6525525"/>
            <a:ext cx="9576900" cy="364800"/>
          </a:xfrm>
          <a:prstGeom prst="rect">
            <a:avLst/>
          </a:prstGeom>
          <a:noFill/>
          <a:ln>
            <a:noFill/>
          </a:ln>
        </p:spPr>
        <p:txBody>
          <a:bodyPr anchorCtr="0" anchor="t" bIns="91425" lIns="91425" spcFirstLastPara="1" rIns="91425" wrap="square" tIns="91425">
            <a:spAutoFit/>
          </a:bodyPr>
          <a:lstStyle/>
          <a:p>
            <a:pPr indent="457200" lvl="0" marL="1828800" marR="0" rtl="0" algn="l">
              <a:lnSpc>
                <a:spcPct val="90000"/>
              </a:lnSpc>
              <a:spcBef>
                <a:spcPts val="0"/>
              </a:spcBef>
              <a:spcAft>
                <a:spcPts val="0"/>
              </a:spcAft>
              <a:buClr>
                <a:srgbClr val="000000"/>
              </a:buClr>
              <a:buSzPts val="1300"/>
              <a:buFont typeface="Arial"/>
              <a:buNone/>
            </a:pPr>
            <a:r>
              <a:t/>
            </a:r>
            <a:endParaRPr b="0" i="0" sz="1300" u="none" cap="none" strike="noStrike">
              <a:solidFill>
                <a:schemeClr val="dk1"/>
              </a:solidFill>
              <a:highlight>
                <a:schemeClr val="lt1"/>
              </a:highlight>
              <a:latin typeface="Lato"/>
              <a:ea typeface="Lato"/>
              <a:cs typeface="Lato"/>
              <a:sym typeface="Lato"/>
            </a:endParaRPr>
          </a:p>
        </p:txBody>
      </p:sp>
      <p:sp>
        <p:nvSpPr>
          <p:cNvPr id="342" name="Google Shape;342;g30f5deefb05_0_529"/>
          <p:cNvSpPr txBox="1"/>
          <p:nvPr/>
        </p:nvSpPr>
        <p:spPr>
          <a:xfrm>
            <a:off x="3197700" y="6449325"/>
            <a:ext cx="8994300" cy="378600"/>
          </a:xfrm>
          <a:prstGeom prst="rect">
            <a:avLst/>
          </a:prstGeom>
          <a:noFill/>
          <a:ln>
            <a:noFill/>
          </a:ln>
        </p:spPr>
        <p:txBody>
          <a:bodyPr anchorCtr="0" anchor="t" bIns="91425" lIns="91425" spcFirstLastPara="1" rIns="91425" wrap="square" tIns="91425">
            <a:spAutoFit/>
          </a:bodyPr>
          <a:lstStyle/>
          <a:p>
            <a:pPr indent="0" lvl="0" marL="0" marR="0" rtl="0" algn="r">
              <a:lnSpc>
                <a:spcPct val="90000"/>
              </a:lnSpc>
              <a:spcBef>
                <a:spcPts val="0"/>
              </a:spcBef>
              <a:spcAft>
                <a:spcPts val="0"/>
              </a:spcAft>
              <a:buClr>
                <a:srgbClr val="000000"/>
              </a:buClr>
              <a:buSzPts val="1300"/>
              <a:buFont typeface="Arial"/>
              <a:buNone/>
            </a:pPr>
            <a:r>
              <a:rPr b="0" i="0" lang="sv-SE" sz="1300" u="none" cap="none" strike="noStrike">
                <a:solidFill>
                  <a:schemeClr val="dk1"/>
                </a:solidFill>
                <a:highlight>
                  <a:schemeClr val="lt1"/>
                </a:highlight>
                <a:latin typeface="Lato"/>
                <a:ea typeface="Lato"/>
                <a:cs typeface="Lato"/>
                <a:sym typeface="Lato"/>
              </a:rPr>
              <a:t>CoARA, 2022. </a:t>
            </a:r>
            <a:r>
              <a:rPr b="0" i="0" lang="sv-SE" sz="1300" u="sng" cap="none" strike="noStrike">
                <a:solidFill>
                  <a:schemeClr val="hlink"/>
                </a:solidFill>
                <a:highlight>
                  <a:schemeClr val="lt1"/>
                </a:highlight>
                <a:latin typeface="Lato"/>
                <a:ea typeface="Lato"/>
                <a:cs typeface="Lato"/>
                <a:sym typeface="Lato"/>
                <a:hlinkClick r:id="rId3"/>
              </a:rPr>
              <a:t>Agreement on reforming research assessment</a:t>
            </a:r>
            <a:r>
              <a:rPr b="0" i="0" lang="sv-SE" sz="1300" u="none" cap="none" strike="noStrike">
                <a:solidFill>
                  <a:schemeClr val="dk1"/>
                </a:solidFill>
                <a:highlight>
                  <a:schemeClr val="lt1"/>
                </a:highlight>
                <a:latin typeface="Lato"/>
                <a:ea typeface="Lato"/>
                <a:cs typeface="Lato"/>
                <a:sym typeface="Lato"/>
              </a:rPr>
              <a:t>, </a:t>
            </a:r>
            <a:r>
              <a:rPr b="0" i="0" lang="sv-SE" sz="1300" u="sng" cap="none" strike="noStrike">
                <a:solidFill>
                  <a:schemeClr val="hlink"/>
                </a:solidFill>
                <a:highlight>
                  <a:schemeClr val="lt1"/>
                </a:highlight>
                <a:latin typeface="Lato"/>
                <a:ea typeface="Lato"/>
                <a:cs typeface="Lato"/>
                <a:sym typeface="Lato"/>
                <a:hlinkClick r:id="rId4"/>
              </a:rPr>
              <a:t>CC BY </a:t>
            </a:r>
            <a:r>
              <a:rPr b="0" i="0" lang="sv-SE" sz="1400" u="sng" cap="none" strike="noStrike">
                <a:solidFill>
                  <a:schemeClr val="hlink"/>
                </a:solidFill>
                <a:highlight>
                  <a:schemeClr val="lt1"/>
                </a:highlight>
                <a:latin typeface="Lato"/>
                <a:ea typeface="Lato"/>
                <a:cs typeface="Lato"/>
                <a:sym typeface="Lato"/>
                <a:hlinkClick r:id="rId5"/>
              </a:rPr>
              <a:t>4.0</a:t>
            </a:r>
            <a:endParaRPr b="0" i="0" sz="1300" u="none" cap="none" strike="noStrike">
              <a:solidFill>
                <a:schemeClr val="dk1"/>
              </a:solidFill>
              <a:highlight>
                <a:schemeClr val="lt1"/>
              </a:highlight>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g33956f7bb0d_0_69"/>
          <p:cNvPicPr preferRelativeResize="0"/>
          <p:nvPr/>
        </p:nvPicPr>
        <p:blipFill rotWithShape="1">
          <a:blip r:embed="rId3">
            <a:alphaModFix/>
          </a:blip>
          <a:srcRect b="0" l="0" r="0" t="0"/>
          <a:stretch/>
        </p:blipFill>
        <p:spPr>
          <a:xfrm>
            <a:off x="152400" y="1347625"/>
            <a:ext cx="3670500" cy="1874400"/>
          </a:xfrm>
          <a:prstGeom prst="rect">
            <a:avLst/>
          </a:prstGeom>
          <a:noFill/>
          <a:ln>
            <a:noFill/>
          </a:ln>
        </p:spPr>
      </p:pic>
      <p:sp>
        <p:nvSpPr>
          <p:cNvPr id="349" name="Google Shape;349;g33956f7bb0d_0_69"/>
          <p:cNvSpPr txBox="1"/>
          <p:nvPr/>
        </p:nvSpPr>
        <p:spPr>
          <a:xfrm>
            <a:off x="166575" y="3117600"/>
            <a:ext cx="3601500" cy="34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sv-SE" sz="1400" u="sng" cap="none" strike="noStrike">
                <a:solidFill>
                  <a:schemeClr val="hlink"/>
                </a:solidFill>
                <a:latin typeface="Arial"/>
                <a:ea typeface="Arial"/>
                <a:cs typeface="Arial"/>
                <a:sym typeface="Arial"/>
                <a:hlinkClick r:id="rId4"/>
              </a:rPr>
              <a:t>https://doi.org/10.1007/s11192-011-0561-0</a:t>
            </a:r>
            <a:endParaRPr b="0" i="0" sz="1400" u="none" cap="none" strike="noStrike">
              <a:solidFill>
                <a:srgbClr val="171616"/>
              </a:solidFill>
              <a:latin typeface="Arial"/>
              <a:ea typeface="Arial"/>
              <a:cs typeface="Arial"/>
              <a:sym typeface="Arial"/>
            </a:endParaRPr>
          </a:p>
        </p:txBody>
      </p:sp>
      <p:sp>
        <p:nvSpPr>
          <p:cNvPr id="350" name="Google Shape;350;g33956f7bb0d_0_69"/>
          <p:cNvSpPr txBox="1"/>
          <p:nvPr>
            <p:ph type="title"/>
          </p:nvPr>
        </p:nvSpPr>
        <p:spPr>
          <a:xfrm>
            <a:off x="519775" y="318675"/>
            <a:ext cx="107109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71616"/>
              </a:buClr>
              <a:buSzPts val="4000"/>
              <a:buFont typeface="Arial"/>
              <a:buNone/>
            </a:pPr>
            <a:r>
              <a:rPr lang="sv-SE">
                <a:latin typeface="Lora"/>
                <a:ea typeface="Lora"/>
                <a:cs typeface="Lora"/>
                <a:sym typeface="Lora"/>
              </a:rPr>
              <a:t>Research evaluation - change requested</a:t>
            </a:r>
            <a:endParaRPr>
              <a:latin typeface="Lora"/>
              <a:ea typeface="Lora"/>
              <a:cs typeface="Lora"/>
              <a:sym typeface="Lora"/>
            </a:endParaRPr>
          </a:p>
        </p:txBody>
      </p:sp>
      <p:pic>
        <p:nvPicPr>
          <p:cNvPr id="351" name="Google Shape;351;g33956f7bb0d_0_69"/>
          <p:cNvPicPr preferRelativeResize="0"/>
          <p:nvPr/>
        </p:nvPicPr>
        <p:blipFill rotWithShape="1">
          <a:blip r:embed="rId5">
            <a:alphaModFix/>
          </a:blip>
          <a:srcRect b="0" l="0" r="0" t="0"/>
          <a:stretch/>
        </p:blipFill>
        <p:spPr>
          <a:xfrm>
            <a:off x="4051500" y="1377375"/>
            <a:ext cx="3518700" cy="2014862"/>
          </a:xfrm>
          <a:prstGeom prst="rect">
            <a:avLst/>
          </a:prstGeom>
          <a:noFill/>
          <a:ln>
            <a:noFill/>
          </a:ln>
        </p:spPr>
      </p:pic>
      <p:sp>
        <p:nvSpPr>
          <p:cNvPr id="352" name="Google Shape;352;g33956f7bb0d_0_69"/>
          <p:cNvSpPr txBox="1"/>
          <p:nvPr/>
        </p:nvSpPr>
        <p:spPr>
          <a:xfrm>
            <a:off x="4135875" y="3249000"/>
            <a:ext cx="3518700" cy="41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sv-SE" sz="1400" u="sng" cap="none" strike="noStrike">
                <a:solidFill>
                  <a:schemeClr val="hlink"/>
                </a:solidFill>
                <a:latin typeface="Arial"/>
                <a:ea typeface="Arial"/>
                <a:cs typeface="Arial"/>
                <a:sym typeface="Arial"/>
                <a:hlinkClick r:id="rId6"/>
              </a:rPr>
              <a:t>https://doi.org/10.1136/bmj.314.7079.497</a:t>
            </a:r>
            <a:endParaRPr b="0" i="0" sz="1400" u="none" cap="none" strike="noStrike">
              <a:solidFill>
                <a:srgbClr val="171616"/>
              </a:solidFill>
              <a:latin typeface="Arial"/>
              <a:ea typeface="Arial"/>
              <a:cs typeface="Arial"/>
              <a:sym typeface="Arial"/>
            </a:endParaRPr>
          </a:p>
        </p:txBody>
      </p:sp>
      <p:pic>
        <p:nvPicPr>
          <p:cNvPr id="353" name="Google Shape;353;g33956f7bb0d_0_69"/>
          <p:cNvPicPr preferRelativeResize="0"/>
          <p:nvPr/>
        </p:nvPicPr>
        <p:blipFill rotWithShape="1">
          <a:blip r:embed="rId7">
            <a:alphaModFix/>
          </a:blip>
          <a:srcRect b="0" l="0" r="0" t="0"/>
          <a:stretch/>
        </p:blipFill>
        <p:spPr>
          <a:xfrm>
            <a:off x="152400" y="3815400"/>
            <a:ext cx="3769900" cy="2185375"/>
          </a:xfrm>
          <a:prstGeom prst="rect">
            <a:avLst/>
          </a:prstGeom>
          <a:noFill/>
          <a:ln>
            <a:noFill/>
          </a:ln>
        </p:spPr>
      </p:pic>
      <p:sp>
        <p:nvSpPr>
          <p:cNvPr id="354" name="Google Shape;354;g33956f7bb0d_0_69"/>
          <p:cNvSpPr txBox="1"/>
          <p:nvPr/>
        </p:nvSpPr>
        <p:spPr>
          <a:xfrm>
            <a:off x="203225" y="6050150"/>
            <a:ext cx="3769800" cy="41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sv-SE" sz="1400" u="sng" cap="none" strike="noStrike">
                <a:solidFill>
                  <a:schemeClr val="hlink"/>
                </a:solidFill>
                <a:latin typeface="Arial"/>
                <a:ea typeface="Arial"/>
                <a:cs typeface="Arial"/>
                <a:sym typeface="Arial"/>
                <a:hlinkClick r:id="rId8"/>
              </a:rPr>
              <a:t>https://doi.org/10.1038/4351003b</a:t>
            </a:r>
            <a:endParaRPr b="0" i="0" sz="1400" u="none" cap="none" strike="noStrike">
              <a:solidFill>
                <a:srgbClr val="171616"/>
              </a:solidFill>
              <a:latin typeface="Arial"/>
              <a:ea typeface="Arial"/>
              <a:cs typeface="Arial"/>
              <a:sym typeface="Arial"/>
            </a:endParaRPr>
          </a:p>
        </p:txBody>
      </p:sp>
      <p:pic>
        <p:nvPicPr>
          <p:cNvPr id="355" name="Google Shape;355;g33956f7bb0d_0_69"/>
          <p:cNvPicPr preferRelativeResize="0"/>
          <p:nvPr/>
        </p:nvPicPr>
        <p:blipFill rotWithShape="1">
          <a:blip r:embed="rId9">
            <a:alphaModFix/>
          </a:blip>
          <a:srcRect b="0" l="0" r="0" t="0"/>
          <a:stretch/>
        </p:blipFill>
        <p:spPr>
          <a:xfrm>
            <a:off x="7806975" y="1072575"/>
            <a:ext cx="4232625" cy="3671836"/>
          </a:xfrm>
          <a:prstGeom prst="rect">
            <a:avLst/>
          </a:prstGeom>
          <a:noFill/>
          <a:ln>
            <a:noFill/>
          </a:ln>
        </p:spPr>
      </p:pic>
      <p:sp>
        <p:nvSpPr>
          <p:cNvPr id="356" name="Google Shape;356;g33956f7bb0d_0_69"/>
          <p:cNvSpPr txBox="1"/>
          <p:nvPr/>
        </p:nvSpPr>
        <p:spPr>
          <a:xfrm>
            <a:off x="8096750" y="4634850"/>
            <a:ext cx="3601500" cy="41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sv-SE" sz="1400" u="sng" cap="none" strike="noStrike">
                <a:solidFill>
                  <a:schemeClr val="hlink"/>
                </a:solidFill>
                <a:latin typeface="Arial"/>
                <a:ea typeface="Arial"/>
                <a:cs typeface="Arial"/>
                <a:sym typeface="Arial"/>
                <a:hlinkClick r:id="rId10"/>
              </a:rPr>
              <a:t>https://doi.org/10.1083/jcb.200711140</a:t>
            </a:r>
            <a:endParaRPr b="0" i="0" sz="1400" u="none" cap="none" strike="noStrike">
              <a:solidFill>
                <a:srgbClr val="171616"/>
              </a:solidFill>
              <a:latin typeface="Arial"/>
              <a:ea typeface="Arial"/>
              <a:cs typeface="Arial"/>
              <a:sym typeface="Arial"/>
            </a:endParaRPr>
          </a:p>
        </p:txBody>
      </p:sp>
      <p:pic>
        <p:nvPicPr>
          <p:cNvPr id="357" name="Google Shape;357;g33956f7bb0d_0_69"/>
          <p:cNvPicPr preferRelativeResize="0"/>
          <p:nvPr/>
        </p:nvPicPr>
        <p:blipFill rotWithShape="1">
          <a:blip r:embed="rId11">
            <a:alphaModFix/>
          </a:blip>
          <a:srcRect b="0" l="0" r="0" t="0"/>
          <a:stretch/>
        </p:blipFill>
        <p:spPr>
          <a:xfrm>
            <a:off x="4014650" y="4389058"/>
            <a:ext cx="3670499" cy="1913866"/>
          </a:xfrm>
          <a:prstGeom prst="rect">
            <a:avLst/>
          </a:prstGeom>
          <a:noFill/>
          <a:ln>
            <a:noFill/>
          </a:ln>
        </p:spPr>
      </p:pic>
      <p:sp>
        <p:nvSpPr>
          <p:cNvPr id="358" name="Google Shape;358;g33956f7bb0d_0_69"/>
          <p:cNvSpPr txBox="1"/>
          <p:nvPr/>
        </p:nvSpPr>
        <p:spPr>
          <a:xfrm>
            <a:off x="4460450" y="6326750"/>
            <a:ext cx="3346500" cy="34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sv-SE" sz="1400" u="sng" cap="none" strike="noStrike">
                <a:solidFill>
                  <a:schemeClr val="hlink"/>
                </a:solidFill>
                <a:latin typeface="Arial"/>
                <a:ea typeface="Arial"/>
                <a:cs typeface="Arial"/>
                <a:sym typeface="Arial"/>
                <a:hlinkClick r:id="rId12"/>
              </a:rPr>
              <a:t>https://doi.org/10.1083/jcb.200801036</a:t>
            </a:r>
            <a:endParaRPr b="0" i="0" sz="1400" u="none" cap="none" strike="noStrike">
              <a:solidFill>
                <a:srgbClr val="171616"/>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g312c7ff1c6d_0_39"/>
          <p:cNvPicPr preferRelativeResize="0"/>
          <p:nvPr/>
        </p:nvPicPr>
        <p:blipFill rotWithShape="1">
          <a:blip r:embed="rId3">
            <a:alphaModFix/>
          </a:blip>
          <a:srcRect b="0" l="0" r="0" t="0"/>
          <a:stretch/>
        </p:blipFill>
        <p:spPr>
          <a:xfrm>
            <a:off x="9974800" y="3116425"/>
            <a:ext cx="322150" cy="322150"/>
          </a:xfrm>
          <a:prstGeom prst="rect">
            <a:avLst/>
          </a:prstGeom>
          <a:noFill/>
          <a:ln>
            <a:noFill/>
          </a:ln>
        </p:spPr>
      </p:pic>
      <p:pic>
        <p:nvPicPr>
          <p:cNvPr id="364" name="Google Shape;364;g312c7ff1c6d_0_39"/>
          <p:cNvPicPr preferRelativeResize="0"/>
          <p:nvPr/>
        </p:nvPicPr>
        <p:blipFill rotWithShape="1">
          <a:blip r:embed="rId3">
            <a:alphaModFix/>
          </a:blip>
          <a:srcRect b="0" l="0" r="0" t="0"/>
          <a:stretch/>
        </p:blipFill>
        <p:spPr>
          <a:xfrm>
            <a:off x="8831800" y="3116425"/>
            <a:ext cx="322150" cy="322150"/>
          </a:xfrm>
          <a:prstGeom prst="rect">
            <a:avLst/>
          </a:prstGeom>
          <a:noFill/>
          <a:ln>
            <a:noFill/>
          </a:ln>
        </p:spPr>
      </p:pic>
      <p:pic>
        <p:nvPicPr>
          <p:cNvPr id="365" name="Google Shape;365;g312c7ff1c6d_0_39"/>
          <p:cNvPicPr preferRelativeResize="0"/>
          <p:nvPr/>
        </p:nvPicPr>
        <p:blipFill rotWithShape="1">
          <a:blip r:embed="rId4">
            <a:alphaModFix/>
          </a:blip>
          <a:srcRect b="0" l="0" r="0" t="0"/>
          <a:stretch/>
        </p:blipFill>
        <p:spPr>
          <a:xfrm>
            <a:off x="4573950" y="1162050"/>
            <a:ext cx="969600" cy="969600"/>
          </a:xfrm>
          <a:prstGeom prst="rect">
            <a:avLst/>
          </a:prstGeom>
          <a:noFill/>
          <a:ln>
            <a:noFill/>
          </a:ln>
        </p:spPr>
      </p:pic>
      <p:grpSp>
        <p:nvGrpSpPr>
          <p:cNvPr id="366" name="Google Shape;366;g312c7ff1c6d_0_39"/>
          <p:cNvGrpSpPr/>
          <p:nvPr/>
        </p:nvGrpSpPr>
        <p:grpSpPr>
          <a:xfrm>
            <a:off x="8831800" y="2005873"/>
            <a:ext cx="1195800" cy="1141077"/>
            <a:chOff x="7765000" y="2005873"/>
            <a:chExt cx="1195800" cy="1141077"/>
          </a:xfrm>
        </p:grpSpPr>
        <p:pic>
          <p:nvPicPr>
            <p:cNvPr id="367" name="Google Shape;367;g312c7ff1c6d_0_39"/>
            <p:cNvPicPr preferRelativeResize="0"/>
            <p:nvPr/>
          </p:nvPicPr>
          <p:blipFill rotWithShape="1">
            <a:blip r:embed="rId3">
              <a:alphaModFix/>
            </a:blip>
            <a:srcRect b="0" l="0" r="0" t="0"/>
            <a:stretch/>
          </p:blipFill>
          <p:spPr>
            <a:xfrm>
              <a:off x="7835624" y="2005873"/>
              <a:ext cx="830100" cy="830100"/>
            </a:xfrm>
            <a:prstGeom prst="rect">
              <a:avLst/>
            </a:prstGeom>
            <a:noFill/>
            <a:ln>
              <a:noFill/>
            </a:ln>
          </p:spPr>
        </p:pic>
        <p:sp>
          <p:nvSpPr>
            <p:cNvPr id="368" name="Google Shape;368;g312c7ff1c6d_0_39"/>
            <p:cNvSpPr txBox="1"/>
            <p:nvPr/>
          </p:nvSpPr>
          <p:spPr>
            <a:xfrm>
              <a:off x="7765000" y="2555950"/>
              <a:ext cx="1195800" cy="591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2400"/>
                </a:spcBef>
                <a:spcAft>
                  <a:spcPts val="600"/>
                </a:spcAft>
                <a:buClr>
                  <a:srgbClr val="000000"/>
                </a:buClr>
                <a:buSzPts val="800"/>
                <a:buFont typeface="Arial"/>
                <a:buNone/>
              </a:pPr>
              <a:r>
                <a:rPr b="1" i="0" lang="sv-SE" sz="800" u="none" cap="none" strike="noStrike">
                  <a:solidFill>
                    <a:schemeClr val="dk1"/>
                  </a:solidFill>
                  <a:latin typeface="Arial"/>
                  <a:ea typeface="Arial"/>
                  <a:cs typeface="Arial"/>
                  <a:sym typeface="Arial"/>
                </a:rPr>
                <a:t>Towards a reform of the research assessment system</a:t>
              </a:r>
              <a:endParaRPr b="0" i="0" sz="800" u="none" cap="none" strike="noStrike">
                <a:solidFill>
                  <a:srgbClr val="171616"/>
                </a:solidFill>
                <a:latin typeface="Arial"/>
                <a:ea typeface="Arial"/>
                <a:cs typeface="Arial"/>
                <a:sym typeface="Arial"/>
              </a:endParaRPr>
            </a:p>
          </p:txBody>
        </p:sp>
      </p:grpSp>
      <p:cxnSp>
        <p:nvCxnSpPr>
          <p:cNvPr id="369" name="Google Shape;369;g312c7ff1c6d_0_39"/>
          <p:cNvCxnSpPr/>
          <p:nvPr/>
        </p:nvCxnSpPr>
        <p:spPr>
          <a:xfrm>
            <a:off x="5626000" y="2684475"/>
            <a:ext cx="5400" cy="869400"/>
          </a:xfrm>
          <a:prstGeom prst="straightConnector1">
            <a:avLst/>
          </a:prstGeom>
          <a:noFill/>
          <a:ln cap="flat" cmpd="sng" w="76200">
            <a:solidFill>
              <a:srgbClr val="EAD1DC"/>
            </a:solidFill>
            <a:prstDash val="solid"/>
            <a:round/>
            <a:headEnd len="sm" w="sm" type="none"/>
            <a:tailEnd len="sm" w="sm" type="none"/>
          </a:ln>
        </p:spPr>
      </p:cxnSp>
      <p:cxnSp>
        <p:nvCxnSpPr>
          <p:cNvPr id="370" name="Google Shape;370;g312c7ff1c6d_0_39"/>
          <p:cNvCxnSpPr/>
          <p:nvPr/>
        </p:nvCxnSpPr>
        <p:spPr>
          <a:xfrm>
            <a:off x="4330600" y="2684475"/>
            <a:ext cx="5400" cy="869400"/>
          </a:xfrm>
          <a:prstGeom prst="straightConnector1">
            <a:avLst/>
          </a:prstGeom>
          <a:noFill/>
          <a:ln cap="flat" cmpd="sng" w="76200">
            <a:solidFill>
              <a:srgbClr val="CFE2F3"/>
            </a:solidFill>
            <a:prstDash val="solid"/>
            <a:round/>
            <a:headEnd len="sm" w="sm" type="none"/>
            <a:tailEnd len="sm" w="sm" type="none"/>
          </a:ln>
        </p:spPr>
      </p:cxnSp>
      <p:sp>
        <p:nvSpPr>
          <p:cNvPr id="371" name="Google Shape;371;g312c7ff1c6d_0_39"/>
          <p:cNvSpPr txBox="1"/>
          <p:nvPr>
            <p:ph type="title"/>
          </p:nvPr>
        </p:nvSpPr>
        <p:spPr>
          <a:xfrm>
            <a:off x="838200" y="365125"/>
            <a:ext cx="107109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71616"/>
              </a:buClr>
              <a:buSzPts val="4000"/>
              <a:buFont typeface="Arial"/>
              <a:buNone/>
            </a:pPr>
            <a:r>
              <a:rPr lang="sv-SE">
                <a:latin typeface="Lora"/>
                <a:ea typeface="Lora"/>
                <a:cs typeface="Lora"/>
                <a:sym typeface="Lora"/>
              </a:rPr>
              <a:t>Research evaluation - Change coming</a:t>
            </a:r>
            <a:endParaRPr>
              <a:latin typeface="Lora"/>
              <a:ea typeface="Lora"/>
              <a:cs typeface="Lora"/>
              <a:sym typeface="Lora"/>
            </a:endParaRPr>
          </a:p>
        </p:txBody>
      </p:sp>
      <p:grpSp>
        <p:nvGrpSpPr>
          <p:cNvPr id="372" name="Google Shape;372;g312c7ff1c6d_0_39"/>
          <p:cNvGrpSpPr/>
          <p:nvPr/>
        </p:nvGrpSpPr>
        <p:grpSpPr>
          <a:xfrm>
            <a:off x="9796136" y="1476901"/>
            <a:ext cx="2345385" cy="728432"/>
            <a:chOff x="1196775" y="2996850"/>
            <a:chExt cx="6534925" cy="2235825"/>
          </a:xfrm>
        </p:grpSpPr>
        <p:pic>
          <p:nvPicPr>
            <p:cNvPr id="373" name="Google Shape;373;g312c7ff1c6d_0_39"/>
            <p:cNvPicPr preferRelativeResize="0"/>
            <p:nvPr/>
          </p:nvPicPr>
          <p:blipFill rotWithShape="1">
            <a:blip r:embed="rId5">
              <a:alphaModFix/>
            </a:blip>
            <a:srcRect b="30078" l="0" r="3744" t="29911"/>
            <a:stretch/>
          </p:blipFill>
          <p:spPr>
            <a:xfrm>
              <a:off x="1196775" y="2996850"/>
              <a:ext cx="6234299" cy="2019825"/>
            </a:xfrm>
            <a:prstGeom prst="rect">
              <a:avLst/>
            </a:prstGeom>
            <a:noFill/>
            <a:ln>
              <a:noFill/>
            </a:ln>
          </p:spPr>
        </p:pic>
        <p:sp>
          <p:nvSpPr>
            <p:cNvPr id="374" name="Google Shape;374;g312c7ff1c6d_0_39"/>
            <p:cNvSpPr/>
            <p:nvPr/>
          </p:nvSpPr>
          <p:spPr>
            <a:xfrm>
              <a:off x="7196200" y="4659675"/>
              <a:ext cx="535500" cy="573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5" name="Google Shape;375;g312c7ff1c6d_0_39"/>
          <p:cNvSpPr txBox="1"/>
          <p:nvPr/>
        </p:nvSpPr>
        <p:spPr>
          <a:xfrm>
            <a:off x="74125" y="6272225"/>
            <a:ext cx="5564700" cy="683400"/>
          </a:xfrm>
          <a:prstGeom prst="rect">
            <a:avLst/>
          </a:prstGeom>
          <a:noFill/>
          <a:ln>
            <a:noFill/>
          </a:ln>
        </p:spPr>
        <p:txBody>
          <a:bodyPr anchorCtr="0" anchor="t" bIns="91425" lIns="91425" spcFirstLastPara="1" rIns="91425" wrap="square" tIns="91425">
            <a:spAutoFit/>
          </a:bodyPr>
          <a:lstStyle/>
          <a:p>
            <a:pPr indent="0" lvl="0" marL="0" marR="0" rtl="0" algn="r">
              <a:lnSpc>
                <a:spcPct val="90000"/>
              </a:lnSpc>
              <a:spcBef>
                <a:spcPts val="0"/>
              </a:spcBef>
              <a:spcAft>
                <a:spcPts val="0"/>
              </a:spcAft>
              <a:buClr>
                <a:srgbClr val="000000"/>
              </a:buClr>
              <a:buSzPts val="1300"/>
              <a:buFont typeface="Arial"/>
              <a:buNone/>
            </a:pPr>
            <a:r>
              <a:rPr b="0" i="0" lang="sv-SE" sz="1200" u="none" cap="none" strike="noStrike">
                <a:solidFill>
                  <a:schemeClr val="dk1"/>
                </a:solidFill>
                <a:highlight>
                  <a:schemeClr val="lt1"/>
                </a:highlight>
                <a:latin typeface="Lato"/>
                <a:ea typeface="Lato"/>
                <a:cs typeface="Lato"/>
                <a:sym typeface="Lato"/>
              </a:rPr>
              <a:t>DORA, 2013. </a:t>
            </a:r>
            <a:r>
              <a:rPr b="0" i="0" lang="sv-SE" sz="1200" u="sng" cap="none" strike="noStrike">
                <a:solidFill>
                  <a:schemeClr val="hlink"/>
                </a:solidFill>
                <a:highlight>
                  <a:schemeClr val="lt1"/>
                </a:highlight>
                <a:latin typeface="Lato"/>
                <a:ea typeface="Lato"/>
                <a:cs typeface="Lato"/>
                <a:sym typeface="Lato"/>
                <a:hlinkClick r:id="rId6"/>
              </a:rPr>
              <a:t>San Francisco declaration on research assessment</a:t>
            </a:r>
            <a:r>
              <a:rPr b="0" i="0" lang="sv-SE" sz="1200" u="none" cap="none" strike="noStrike">
                <a:solidFill>
                  <a:schemeClr val="dk1"/>
                </a:solidFill>
                <a:highlight>
                  <a:schemeClr val="lt1"/>
                </a:highlight>
                <a:latin typeface="Lato"/>
                <a:ea typeface="Lato"/>
                <a:cs typeface="Lato"/>
                <a:sym typeface="Lato"/>
              </a:rPr>
              <a:t>, </a:t>
            </a:r>
            <a:r>
              <a:rPr b="0" i="0" lang="sv-SE" sz="1200" u="sng" cap="none" strike="noStrike">
                <a:solidFill>
                  <a:schemeClr val="hlink"/>
                </a:solidFill>
                <a:highlight>
                  <a:schemeClr val="lt1"/>
                </a:highlight>
                <a:latin typeface="Lato"/>
                <a:ea typeface="Lato"/>
                <a:cs typeface="Lato"/>
                <a:sym typeface="Lato"/>
                <a:hlinkClick r:id="rId7"/>
              </a:rPr>
              <a:t>CC BY-SA 4.0</a:t>
            </a:r>
            <a:endParaRPr b="0" i="0" sz="1200" u="none" cap="none" strike="noStrike">
              <a:solidFill>
                <a:srgbClr val="000000"/>
              </a:solidFill>
              <a:latin typeface="Lato"/>
              <a:ea typeface="Lato"/>
              <a:cs typeface="Lato"/>
              <a:sym typeface="Lato"/>
            </a:endParaRPr>
          </a:p>
          <a:p>
            <a:pPr indent="0" lvl="0" marL="0" marR="0" rtl="0" algn="r">
              <a:lnSpc>
                <a:spcPct val="90000"/>
              </a:lnSpc>
              <a:spcBef>
                <a:spcPts val="0"/>
              </a:spcBef>
              <a:spcAft>
                <a:spcPts val="0"/>
              </a:spcAft>
              <a:buClr>
                <a:srgbClr val="000000"/>
              </a:buClr>
              <a:buSzPts val="1300"/>
              <a:buFont typeface="Arial"/>
              <a:buNone/>
            </a:pPr>
            <a:r>
              <a:rPr b="0" i="0" lang="sv-SE" sz="1200" u="none" cap="none" strike="noStrike">
                <a:solidFill>
                  <a:srgbClr val="000000"/>
                </a:solidFill>
                <a:latin typeface="Lato"/>
                <a:ea typeface="Lato"/>
                <a:cs typeface="Lato"/>
                <a:sym typeface="Lato"/>
              </a:rPr>
              <a:t>Leiden Manifesto, 2015: </a:t>
            </a:r>
            <a:r>
              <a:rPr b="0" i="0" lang="sv-SE" sz="1200" u="sng" cap="none" strike="noStrike">
                <a:solidFill>
                  <a:schemeClr val="hlink"/>
                </a:solidFill>
                <a:latin typeface="Lato"/>
                <a:ea typeface="Lato"/>
                <a:cs typeface="Lato"/>
                <a:sym typeface="Lato"/>
                <a:hlinkClick r:id="rId8"/>
              </a:rPr>
              <a:t>https://www.nature.com/articles/520429a</a:t>
            </a:r>
            <a:r>
              <a:rPr b="0" i="0" lang="sv-SE" sz="1200" u="sng" cap="none" strike="noStrike">
                <a:solidFill>
                  <a:schemeClr val="hlink"/>
                </a:solidFill>
                <a:highlight>
                  <a:schemeClr val="lt1"/>
                </a:highlight>
                <a:latin typeface="Lato"/>
                <a:ea typeface="Lato"/>
                <a:cs typeface="Lato"/>
                <a:sym typeface="Lato"/>
                <a:hlinkClick r:id="rId9"/>
              </a:rPr>
              <a:t> </a:t>
            </a:r>
            <a:endParaRPr b="0" i="0" sz="1200" u="none" cap="none" strike="noStrike">
              <a:solidFill>
                <a:schemeClr val="dk1"/>
              </a:solidFill>
              <a:highlight>
                <a:schemeClr val="lt1"/>
              </a:highlight>
              <a:latin typeface="Lato"/>
              <a:ea typeface="Lato"/>
              <a:cs typeface="Lato"/>
              <a:sym typeface="Lato"/>
            </a:endParaRPr>
          </a:p>
          <a:p>
            <a:pPr indent="0" lvl="0" marL="0" marR="0" rtl="0" algn="r">
              <a:lnSpc>
                <a:spcPct val="90000"/>
              </a:lnSpc>
              <a:spcBef>
                <a:spcPts val="0"/>
              </a:spcBef>
              <a:spcAft>
                <a:spcPts val="0"/>
              </a:spcAft>
              <a:buClr>
                <a:srgbClr val="000000"/>
              </a:buClr>
              <a:buSzPts val="1300"/>
              <a:buFont typeface="Arial"/>
              <a:buNone/>
            </a:pPr>
            <a:r>
              <a:rPr b="0" i="0" lang="sv-SE" sz="1200" u="none" cap="none" strike="noStrike">
                <a:solidFill>
                  <a:schemeClr val="dk1"/>
                </a:solidFill>
                <a:highlight>
                  <a:schemeClr val="lt1"/>
                </a:highlight>
                <a:latin typeface="Lato"/>
                <a:ea typeface="Lato"/>
                <a:cs typeface="Lato"/>
                <a:sym typeface="Lato"/>
              </a:rPr>
              <a:t>CoARA, 2022. </a:t>
            </a:r>
            <a:r>
              <a:rPr b="0" i="0" lang="sv-SE" sz="1200" u="sng" cap="none" strike="noStrike">
                <a:solidFill>
                  <a:schemeClr val="hlink"/>
                </a:solidFill>
                <a:highlight>
                  <a:schemeClr val="lt1"/>
                </a:highlight>
                <a:latin typeface="Lato"/>
                <a:ea typeface="Lato"/>
                <a:cs typeface="Lato"/>
                <a:sym typeface="Lato"/>
                <a:hlinkClick r:id="rId10"/>
              </a:rPr>
              <a:t>Agreement on reforming research assessment</a:t>
            </a:r>
            <a:r>
              <a:rPr b="0" i="0" lang="sv-SE" sz="1200" u="none" cap="none" strike="noStrike">
                <a:solidFill>
                  <a:schemeClr val="dk1"/>
                </a:solidFill>
                <a:highlight>
                  <a:schemeClr val="lt1"/>
                </a:highlight>
                <a:latin typeface="Lato"/>
                <a:ea typeface="Lato"/>
                <a:cs typeface="Lato"/>
                <a:sym typeface="Lato"/>
              </a:rPr>
              <a:t>, </a:t>
            </a:r>
            <a:r>
              <a:rPr b="0" i="0" lang="sv-SE" sz="1200" u="sng" cap="none" strike="noStrike">
                <a:solidFill>
                  <a:schemeClr val="hlink"/>
                </a:solidFill>
                <a:highlight>
                  <a:schemeClr val="lt1"/>
                </a:highlight>
                <a:latin typeface="Lato"/>
                <a:ea typeface="Lato"/>
                <a:cs typeface="Lato"/>
                <a:sym typeface="Lato"/>
                <a:hlinkClick r:id="rId11"/>
              </a:rPr>
              <a:t>CC BY 4.0</a:t>
            </a:r>
            <a:endParaRPr b="0" i="0" sz="1200" u="none" cap="none" strike="noStrike">
              <a:solidFill>
                <a:schemeClr val="dk1"/>
              </a:solidFill>
              <a:highlight>
                <a:schemeClr val="lt1"/>
              </a:highlight>
              <a:latin typeface="Lato"/>
              <a:ea typeface="Lato"/>
              <a:cs typeface="Lato"/>
              <a:sym typeface="Lato"/>
            </a:endParaRPr>
          </a:p>
        </p:txBody>
      </p:sp>
      <p:pic>
        <p:nvPicPr>
          <p:cNvPr id="376" name="Google Shape;376;g312c7ff1c6d_0_39"/>
          <p:cNvPicPr preferRelativeResize="0"/>
          <p:nvPr/>
        </p:nvPicPr>
        <p:blipFill rotWithShape="1">
          <a:blip r:embed="rId12">
            <a:alphaModFix/>
          </a:blip>
          <a:srcRect b="28542" l="0" r="0" t="28912"/>
          <a:stretch/>
        </p:blipFill>
        <p:spPr>
          <a:xfrm>
            <a:off x="3428599" y="2349575"/>
            <a:ext cx="1312999" cy="558600"/>
          </a:xfrm>
          <a:prstGeom prst="rect">
            <a:avLst/>
          </a:prstGeom>
          <a:noFill/>
          <a:ln>
            <a:noFill/>
          </a:ln>
        </p:spPr>
      </p:pic>
      <p:grpSp>
        <p:nvGrpSpPr>
          <p:cNvPr id="377" name="Google Shape;377;g312c7ff1c6d_0_39"/>
          <p:cNvGrpSpPr/>
          <p:nvPr/>
        </p:nvGrpSpPr>
        <p:grpSpPr>
          <a:xfrm>
            <a:off x="5540800" y="1738050"/>
            <a:ext cx="1195800" cy="1170125"/>
            <a:chOff x="2003250" y="4784075"/>
            <a:chExt cx="1195800" cy="1170125"/>
          </a:xfrm>
        </p:grpSpPr>
        <p:pic>
          <p:nvPicPr>
            <p:cNvPr id="378" name="Google Shape;378;g312c7ff1c6d_0_39"/>
            <p:cNvPicPr preferRelativeResize="0"/>
            <p:nvPr/>
          </p:nvPicPr>
          <p:blipFill rotWithShape="1">
            <a:blip r:embed="rId13">
              <a:alphaModFix/>
            </a:blip>
            <a:srcRect b="0" l="0" r="0" t="0"/>
            <a:stretch/>
          </p:blipFill>
          <p:spPr>
            <a:xfrm>
              <a:off x="2155650" y="4784075"/>
              <a:ext cx="906396" cy="869400"/>
            </a:xfrm>
            <a:prstGeom prst="rect">
              <a:avLst/>
            </a:prstGeom>
            <a:noFill/>
            <a:ln>
              <a:noFill/>
            </a:ln>
          </p:spPr>
        </p:pic>
        <p:sp>
          <p:nvSpPr>
            <p:cNvPr id="379" name="Google Shape;379;g312c7ff1c6d_0_39"/>
            <p:cNvSpPr txBox="1"/>
            <p:nvPr/>
          </p:nvSpPr>
          <p:spPr>
            <a:xfrm>
              <a:off x="2003250" y="5581600"/>
              <a:ext cx="1195800" cy="37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sv-SE" sz="1000" u="none" cap="none" strike="noStrike">
                  <a:solidFill>
                    <a:srgbClr val="171616"/>
                  </a:solidFill>
                  <a:latin typeface="Arial"/>
                  <a:ea typeface="Arial"/>
                  <a:cs typeface="Arial"/>
                  <a:sym typeface="Arial"/>
                </a:rPr>
                <a:t>Leiden Manifesto</a:t>
              </a:r>
              <a:endParaRPr b="0" i="0" sz="1000" u="none" cap="none" strike="noStrike">
                <a:solidFill>
                  <a:srgbClr val="171616"/>
                </a:solidFill>
                <a:latin typeface="Arial"/>
                <a:ea typeface="Arial"/>
                <a:cs typeface="Arial"/>
                <a:sym typeface="Arial"/>
              </a:endParaRPr>
            </a:p>
          </p:txBody>
        </p:sp>
      </p:grpSp>
      <p:cxnSp>
        <p:nvCxnSpPr>
          <p:cNvPr id="380" name="Google Shape;380;g312c7ff1c6d_0_39"/>
          <p:cNvCxnSpPr/>
          <p:nvPr/>
        </p:nvCxnSpPr>
        <p:spPr>
          <a:xfrm>
            <a:off x="10297775" y="2182725"/>
            <a:ext cx="29100" cy="1295100"/>
          </a:xfrm>
          <a:prstGeom prst="straightConnector1">
            <a:avLst/>
          </a:prstGeom>
          <a:noFill/>
          <a:ln cap="flat" cmpd="sng" w="76200">
            <a:solidFill>
              <a:srgbClr val="C9DAF8"/>
            </a:solidFill>
            <a:prstDash val="solid"/>
            <a:round/>
            <a:headEnd len="sm" w="sm" type="none"/>
            <a:tailEnd len="sm" w="sm" type="none"/>
          </a:ln>
        </p:spPr>
      </p:cxnSp>
      <p:pic>
        <p:nvPicPr>
          <p:cNvPr id="381" name="Google Shape;381;g312c7ff1c6d_0_39"/>
          <p:cNvPicPr preferRelativeResize="0"/>
          <p:nvPr/>
        </p:nvPicPr>
        <p:blipFill rotWithShape="1">
          <a:blip r:embed="rId3">
            <a:alphaModFix/>
          </a:blip>
          <a:srcRect b="0" l="0" r="0" t="0"/>
          <a:stretch/>
        </p:blipFill>
        <p:spPr>
          <a:xfrm>
            <a:off x="520424" y="1853473"/>
            <a:ext cx="830100" cy="830100"/>
          </a:xfrm>
          <a:prstGeom prst="rect">
            <a:avLst/>
          </a:prstGeom>
          <a:noFill/>
          <a:ln>
            <a:noFill/>
          </a:ln>
        </p:spPr>
      </p:pic>
      <p:grpSp>
        <p:nvGrpSpPr>
          <p:cNvPr id="382" name="Google Shape;382;g312c7ff1c6d_0_39"/>
          <p:cNvGrpSpPr/>
          <p:nvPr/>
        </p:nvGrpSpPr>
        <p:grpSpPr>
          <a:xfrm>
            <a:off x="385976" y="3401400"/>
            <a:ext cx="11830639" cy="1066875"/>
            <a:chOff x="385976" y="3401400"/>
            <a:chExt cx="11830639" cy="1066875"/>
          </a:xfrm>
        </p:grpSpPr>
        <p:cxnSp>
          <p:nvCxnSpPr>
            <p:cNvPr id="383" name="Google Shape;383;g312c7ff1c6d_0_39"/>
            <p:cNvCxnSpPr/>
            <p:nvPr/>
          </p:nvCxnSpPr>
          <p:spPr>
            <a:xfrm>
              <a:off x="4330600" y="3598875"/>
              <a:ext cx="5400" cy="869400"/>
            </a:xfrm>
            <a:prstGeom prst="straightConnector1">
              <a:avLst/>
            </a:prstGeom>
            <a:noFill/>
            <a:ln cap="flat" cmpd="sng" w="76200">
              <a:solidFill>
                <a:srgbClr val="CFE2F3"/>
              </a:solidFill>
              <a:prstDash val="solid"/>
              <a:round/>
              <a:headEnd len="sm" w="sm" type="none"/>
              <a:tailEnd len="sm" w="sm" type="none"/>
            </a:ln>
          </p:spPr>
        </p:cxnSp>
        <p:sp>
          <p:nvSpPr>
            <p:cNvPr id="384" name="Google Shape;384;g312c7ff1c6d_0_39"/>
            <p:cNvSpPr/>
            <p:nvPr/>
          </p:nvSpPr>
          <p:spPr>
            <a:xfrm>
              <a:off x="5249051" y="3401400"/>
              <a:ext cx="906000" cy="372600"/>
            </a:xfrm>
            <a:prstGeom prst="chevron">
              <a:avLst>
                <a:gd fmla="val 50000"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385" name="Google Shape;385;g312c7ff1c6d_0_39"/>
            <p:cNvSpPr/>
            <p:nvPr/>
          </p:nvSpPr>
          <p:spPr>
            <a:xfrm>
              <a:off x="3891176" y="3401400"/>
              <a:ext cx="906000" cy="372600"/>
            </a:xfrm>
            <a:prstGeom prst="chevron">
              <a:avLst>
                <a:gd fmla="val 50000"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386" name="Google Shape;386;g312c7ff1c6d_0_39"/>
            <p:cNvSpPr/>
            <p:nvPr/>
          </p:nvSpPr>
          <p:spPr>
            <a:xfrm>
              <a:off x="2183167" y="3401400"/>
              <a:ext cx="456000" cy="372600"/>
            </a:xfrm>
            <a:prstGeom prst="chevron">
              <a:avLst>
                <a:gd fmla="val 50000"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387" name="Google Shape;387;g312c7ff1c6d_0_39"/>
            <p:cNvSpPr/>
            <p:nvPr/>
          </p:nvSpPr>
          <p:spPr>
            <a:xfrm>
              <a:off x="1838103" y="3401400"/>
              <a:ext cx="456000" cy="372600"/>
            </a:xfrm>
            <a:prstGeom prst="chevron">
              <a:avLst>
                <a:gd fmla="val 50000"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388" name="Google Shape;388;g312c7ff1c6d_0_39"/>
            <p:cNvSpPr/>
            <p:nvPr/>
          </p:nvSpPr>
          <p:spPr>
            <a:xfrm>
              <a:off x="5935420" y="3401400"/>
              <a:ext cx="906000" cy="372600"/>
            </a:xfrm>
            <a:prstGeom prst="chevron">
              <a:avLst>
                <a:gd fmla="val 50000"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389" name="Google Shape;389;g312c7ff1c6d_0_39"/>
            <p:cNvSpPr/>
            <p:nvPr/>
          </p:nvSpPr>
          <p:spPr>
            <a:xfrm>
              <a:off x="6607321" y="3401400"/>
              <a:ext cx="906000" cy="372600"/>
            </a:xfrm>
            <a:prstGeom prst="chevron">
              <a:avLst>
                <a:gd fmla="val 50000"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390" name="Google Shape;390;g312c7ff1c6d_0_39"/>
            <p:cNvSpPr/>
            <p:nvPr/>
          </p:nvSpPr>
          <p:spPr>
            <a:xfrm>
              <a:off x="7279223" y="3401400"/>
              <a:ext cx="906000" cy="372600"/>
            </a:xfrm>
            <a:prstGeom prst="chevron">
              <a:avLst>
                <a:gd fmla="val 50000"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391" name="Google Shape;391;g312c7ff1c6d_0_39"/>
            <p:cNvSpPr/>
            <p:nvPr/>
          </p:nvSpPr>
          <p:spPr>
            <a:xfrm>
              <a:off x="7951124" y="3401400"/>
              <a:ext cx="906000" cy="372600"/>
            </a:xfrm>
            <a:prstGeom prst="chevron">
              <a:avLst>
                <a:gd fmla="val 50000"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392" name="Google Shape;392;g312c7ff1c6d_0_39"/>
            <p:cNvSpPr/>
            <p:nvPr/>
          </p:nvSpPr>
          <p:spPr>
            <a:xfrm>
              <a:off x="8623025" y="3401400"/>
              <a:ext cx="906000" cy="372600"/>
            </a:xfrm>
            <a:prstGeom prst="chevron">
              <a:avLst>
                <a:gd fmla="val 50000"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393" name="Google Shape;393;g312c7ff1c6d_0_39"/>
            <p:cNvSpPr/>
            <p:nvPr/>
          </p:nvSpPr>
          <p:spPr>
            <a:xfrm>
              <a:off x="9294926" y="3401400"/>
              <a:ext cx="906000" cy="372600"/>
            </a:xfrm>
            <a:prstGeom prst="chevron">
              <a:avLst>
                <a:gd fmla="val 50000"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394" name="Google Shape;394;g312c7ff1c6d_0_39"/>
            <p:cNvSpPr/>
            <p:nvPr/>
          </p:nvSpPr>
          <p:spPr>
            <a:xfrm>
              <a:off x="9966827" y="3401400"/>
              <a:ext cx="906000" cy="372600"/>
            </a:xfrm>
            <a:prstGeom prst="chevron">
              <a:avLst>
                <a:gd fmla="val 50000"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395" name="Google Shape;395;g312c7ff1c6d_0_39"/>
            <p:cNvSpPr/>
            <p:nvPr/>
          </p:nvSpPr>
          <p:spPr>
            <a:xfrm>
              <a:off x="10638728" y="3401400"/>
              <a:ext cx="906000" cy="372600"/>
            </a:xfrm>
            <a:prstGeom prst="chevron">
              <a:avLst>
                <a:gd fmla="val 50000"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396" name="Google Shape;396;g312c7ff1c6d_0_39"/>
            <p:cNvSpPr/>
            <p:nvPr/>
          </p:nvSpPr>
          <p:spPr>
            <a:xfrm>
              <a:off x="11310629" y="3401400"/>
              <a:ext cx="905986" cy="372600"/>
            </a:xfrm>
            <a:prstGeom prst="chevron">
              <a:avLst>
                <a:gd fmla="val 50000"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397" name="Google Shape;397;g312c7ff1c6d_0_39"/>
            <p:cNvSpPr txBox="1"/>
            <p:nvPr/>
          </p:nvSpPr>
          <p:spPr>
            <a:xfrm>
              <a:off x="11573665" y="3401400"/>
              <a:ext cx="482100" cy="37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sv-SE" sz="1000" u="none" cap="none" strike="noStrike">
                  <a:solidFill>
                    <a:srgbClr val="171616"/>
                  </a:solidFill>
                  <a:latin typeface="Lato"/>
                  <a:ea typeface="Lato"/>
                  <a:cs typeface="Lato"/>
                  <a:sym typeface="Lato"/>
                </a:rPr>
                <a:t>2024</a:t>
              </a:r>
              <a:endParaRPr b="1" i="0" sz="1000" u="none" cap="none" strike="noStrike">
                <a:solidFill>
                  <a:srgbClr val="171616"/>
                </a:solidFill>
                <a:latin typeface="Lato"/>
                <a:ea typeface="Lato"/>
                <a:cs typeface="Lato"/>
                <a:sym typeface="Lato"/>
              </a:endParaRPr>
            </a:p>
          </p:txBody>
        </p:sp>
        <p:sp>
          <p:nvSpPr>
            <p:cNvPr id="398" name="Google Shape;398;g312c7ff1c6d_0_39"/>
            <p:cNvSpPr txBox="1"/>
            <p:nvPr/>
          </p:nvSpPr>
          <p:spPr>
            <a:xfrm>
              <a:off x="10896039" y="3401400"/>
              <a:ext cx="482100" cy="37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sv-SE" sz="1000" u="none" cap="none" strike="noStrike">
                  <a:solidFill>
                    <a:srgbClr val="171616"/>
                  </a:solidFill>
                  <a:latin typeface="Lato"/>
                  <a:ea typeface="Lato"/>
                  <a:cs typeface="Lato"/>
                  <a:sym typeface="Lato"/>
                </a:rPr>
                <a:t>2023</a:t>
              </a:r>
              <a:endParaRPr b="1" i="0" sz="1000" u="none" cap="none" strike="noStrike">
                <a:solidFill>
                  <a:srgbClr val="171616"/>
                </a:solidFill>
                <a:latin typeface="Lato"/>
                <a:ea typeface="Lato"/>
                <a:cs typeface="Lato"/>
                <a:sym typeface="Lato"/>
              </a:endParaRPr>
            </a:p>
          </p:txBody>
        </p:sp>
        <p:sp>
          <p:nvSpPr>
            <p:cNvPr id="399" name="Google Shape;399;g312c7ff1c6d_0_39"/>
            <p:cNvSpPr txBox="1"/>
            <p:nvPr/>
          </p:nvSpPr>
          <p:spPr>
            <a:xfrm>
              <a:off x="10218412" y="3401400"/>
              <a:ext cx="482100" cy="37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sv-SE" sz="1000" u="none" cap="none" strike="noStrike">
                  <a:solidFill>
                    <a:srgbClr val="171616"/>
                  </a:solidFill>
                  <a:latin typeface="Lato"/>
                  <a:ea typeface="Lato"/>
                  <a:cs typeface="Lato"/>
                  <a:sym typeface="Lato"/>
                </a:rPr>
                <a:t>2022</a:t>
              </a:r>
              <a:endParaRPr b="1" i="0" sz="1000" u="none" cap="none" strike="noStrike">
                <a:solidFill>
                  <a:srgbClr val="171616"/>
                </a:solidFill>
                <a:latin typeface="Lato"/>
                <a:ea typeface="Lato"/>
                <a:cs typeface="Lato"/>
                <a:sym typeface="Lato"/>
              </a:endParaRPr>
            </a:p>
          </p:txBody>
        </p:sp>
        <p:sp>
          <p:nvSpPr>
            <p:cNvPr id="400" name="Google Shape;400;g312c7ff1c6d_0_39"/>
            <p:cNvSpPr txBox="1"/>
            <p:nvPr/>
          </p:nvSpPr>
          <p:spPr>
            <a:xfrm>
              <a:off x="9540786" y="3401400"/>
              <a:ext cx="482100" cy="37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sv-SE" sz="1000" u="none" cap="none" strike="noStrike">
                  <a:solidFill>
                    <a:srgbClr val="171616"/>
                  </a:solidFill>
                  <a:latin typeface="Lato"/>
                  <a:ea typeface="Lato"/>
                  <a:cs typeface="Lato"/>
                  <a:sym typeface="Lato"/>
                </a:rPr>
                <a:t>2021</a:t>
              </a:r>
              <a:endParaRPr b="1" i="0" sz="1000" u="none" cap="none" strike="noStrike">
                <a:solidFill>
                  <a:srgbClr val="171616"/>
                </a:solidFill>
                <a:latin typeface="Lato"/>
                <a:ea typeface="Lato"/>
                <a:cs typeface="Lato"/>
                <a:sym typeface="Lato"/>
              </a:endParaRPr>
            </a:p>
          </p:txBody>
        </p:sp>
        <p:sp>
          <p:nvSpPr>
            <p:cNvPr id="401" name="Google Shape;401;g312c7ff1c6d_0_39"/>
            <p:cNvSpPr txBox="1"/>
            <p:nvPr/>
          </p:nvSpPr>
          <p:spPr>
            <a:xfrm>
              <a:off x="8863160" y="3401400"/>
              <a:ext cx="482100" cy="37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sv-SE" sz="1000" u="none" cap="none" strike="noStrike">
                  <a:solidFill>
                    <a:srgbClr val="171616"/>
                  </a:solidFill>
                  <a:latin typeface="Lato"/>
                  <a:ea typeface="Lato"/>
                  <a:cs typeface="Lato"/>
                  <a:sym typeface="Lato"/>
                </a:rPr>
                <a:t>2020</a:t>
              </a:r>
              <a:endParaRPr b="1" i="0" sz="1000" u="none" cap="none" strike="noStrike">
                <a:solidFill>
                  <a:srgbClr val="171616"/>
                </a:solidFill>
                <a:latin typeface="Lato"/>
                <a:ea typeface="Lato"/>
                <a:cs typeface="Lato"/>
                <a:sym typeface="Lato"/>
              </a:endParaRPr>
            </a:p>
          </p:txBody>
        </p:sp>
        <p:sp>
          <p:nvSpPr>
            <p:cNvPr id="402" name="Google Shape;402;g312c7ff1c6d_0_39"/>
            <p:cNvSpPr txBox="1"/>
            <p:nvPr/>
          </p:nvSpPr>
          <p:spPr>
            <a:xfrm>
              <a:off x="8185533" y="3401400"/>
              <a:ext cx="482100" cy="37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sv-SE" sz="1000" u="none" cap="none" strike="noStrike">
                  <a:solidFill>
                    <a:srgbClr val="171616"/>
                  </a:solidFill>
                  <a:latin typeface="Lato"/>
                  <a:ea typeface="Lato"/>
                  <a:cs typeface="Lato"/>
                  <a:sym typeface="Lato"/>
                </a:rPr>
                <a:t>2019</a:t>
              </a:r>
              <a:endParaRPr b="1" i="0" sz="1000" u="none" cap="none" strike="noStrike">
                <a:solidFill>
                  <a:srgbClr val="171616"/>
                </a:solidFill>
                <a:latin typeface="Lato"/>
                <a:ea typeface="Lato"/>
                <a:cs typeface="Lato"/>
                <a:sym typeface="Lato"/>
              </a:endParaRPr>
            </a:p>
          </p:txBody>
        </p:sp>
        <p:sp>
          <p:nvSpPr>
            <p:cNvPr id="403" name="Google Shape;403;g312c7ff1c6d_0_39"/>
            <p:cNvSpPr txBox="1"/>
            <p:nvPr/>
          </p:nvSpPr>
          <p:spPr>
            <a:xfrm>
              <a:off x="7507907" y="3401400"/>
              <a:ext cx="482100" cy="37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sv-SE" sz="1000" u="none" cap="none" strike="noStrike">
                  <a:solidFill>
                    <a:srgbClr val="171616"/>
                  </a:solidFill>
                  <a:latin typeface="Lato"/>
                  <a:ea typeface="Lato"/>
                  <a:cs typeface="Lato"/>
                  <a:sym typeface="Lato"/>
                </a:rPr>
                <a:t>2018</a:t>
              </a:r>
              <a:endParaRPr b="1" i="0" sz="1000" u="none" cap="none" strike="noStrike">
                <a:solidFill>
                  <a:srgbClr val="171616"/>
                </a:solidFill>
                <a:latin typeface="Lato"/>
                <a:ea typeface="Lato"/>
                <a:cs typeface="Lato"/>
                <a:sym typeface="Lato"/>
              </a:endParaRPr>
            </a:p>
          </p:txBody>
        </p:sp>
        <p:sp>
          <p:nvSpPr>
            <p:cNvPr id="404" name="Google Shape;404;g312c7ff1c6d_0_39"/>
            <p:cNvSpPr txBox="1"/>
            <p:nvPr/>
          </p:nvSpPr>
          <p:spPr>
            <a:xfrm>
              <a:off x="6830281" y="3401400"/>
              <a:ext cx="482100" cy="37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sv-SE" sz="1000" u="none" cap="none" strike="noStrike">
                  <a:solidFill>
                    <a:srgbClr val="171616"/>
                  </a:solidFill>
                  <a:latin typeface="Lato"/>
                  <a:ea typeface="Lato"/>
                  <a:cs typeface="Lato"/>
                  <a:sym typeface="Lato"/>
                </a:rPr>
                <a:t>2017</a:t>
              </a:r>
              <a:endParaRPr b="1" i="0" sz="1000" u="none" cap="none" strike="noStrike">
                <a:solidFill>
                  <a:srgbClr val="171616"/>
                </a:solidFill>
                <a:latin typeface="Lato"/>
                <a:ea typeface="Lato"/>
                <a:cs typeface="Lato"/>
                <a:sym typeface="Lato"/>
              </a:endParaRPr>
            </a:p>
          </p:txBody>
        </p:sp>
        <p:sp>
          <p:nvSpPr>
            <p:cNvPr id="405" name="Google Shape;405;g312c7ff1c6d_0_39"/>
            <p:cNvSpPr txBox="1"/>
            <p:nvPr/>
          </p:nvSpPr>
          <p:spPr>
            <a:xfrm>
              <a:off x="6152654" y="3401400"/>
              <a:ext cx="482100" cy="37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sv-SE" sz="1000" u="none" cap="none" strike="noStrike">
                  <a:solidFill>
                    <a:srgbClr val="171616"/>
                  </a:solidFill>
                  <a:latin typeface="Lato"/>
                  <a:ea typeface="Lato"/>
                  <a:cs typeface="Lato"/>
                  <a:sym typeface="Lato"/>
                </a:rPr>
                <a:t>2016</a:t>
              </a:r>
              <a:endParaRPr b="1" i="0" sz="1000" u="none" cap="none" strike="noStrike">
                <a:solidFill>
                  <a:srgbClr val="171616"/>
                </a:solidFill>
                <a:latin typeface="Lato"/>
                <a:ea typeface="Lato"/>
                <a:cs typeface="Lato"/>
                <a:sym typeface="Lato"/>
              </a:endParaRPr>
            </a:p>
          </p:txBody>
        </p:sp>
        <p:sp>
          <p:nvSpPr>
            <p:cNvPr id="406" name="Google Shape;406;g312c7ff1c6d_0_39"/>
            <p:cNvSpPr/>
            <p:nvPr/>
          </p:nvSpPr>
          <p:spPr>
            <a:xfrm>
              <a:off x="4562681" y="3401400"/>
              <a:ext cx="906000" cy="372600"/>
            </a:xfrm>
            <a:prstGeom prst="chevron">
              <a:avLst>
                <a:gd fmla="val 50000"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407" name="Google Shape;407;g312c7ff1c6d_0_39"/>
            <p:cNvSpPr txBox="1"/>
            <p:nvPr/>
          </p:nvSpPr>
          <p:spPr>
            <a:xfrm>
              <a:off x="5475028" y="3401400"/>
              <a:ext cx="482100" cy="37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sv-SE" sz="1000" u="none" cap="none" strike="noStrike">
                  <a:solidFill>
                    <a:srgbClr val="171616"/>
                  </a:solidFill>
                  <a:latin typeface="Lato"/>
                  <a:ea typeface="Lato"/>
                  <a:cs typeface="Lato"/>
                  <a:sym typeface="Lato"/>
                </a:rPr>
                <a:t>2015</a:t>
              </a:r>
              <a:endParaRPr b="1" i="0" sz="1000" u="none" cap="none" strike="noStrike">
                <a:solidFill>
                  <a:srgbClr val="171616"/>
                </a:solidFill>
                <a:latin typeface="Lato"/>
                <a:ea typeface="Lato"/>
                <a:cs typeface="Lato"/>
                <a:sym typeface="Lato"/>
              </a:endParaRPr>
            </a:p>
          </p:txBody>
        </p:sp>
        <p:sp>
          <p:nvSpPr>
            <p:cNvPr id="408" name="Google Shape;408;g312c7ff1c6d_0_39"/>
            <p:cNvSpPr txBox="1"/>
            <p:nvPr/>
          </p:nvSpPr>
          <p:spPr>
            <a:xfrm>
              <a:off x="4797401" y="3401400"/>
              <a:ext cx="482100" cy="37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sv-SE" sz="1000" u="none" cap="none" strike="noStrike">
                  <a:solidFill>
                    <a:srgbClr val="171616"/>
                  </a:solidFill>
                  <a:latin typeface="Lato"/>
                  <a:ea typeface="Lato"/>
                  <a:cs typeface="Lato"/>
                  <a:sym typeface="Lato"/>
                </a:rPr>
                <a:t>2014</a:t>
              </a:r>
              <a:endParaRPr b="1" i="0" sz="1000" u="none" cap="none" strike="noStrike">
                <a:solidFill>
                  <a:srgbClr val="171616"/>
                </a:solidFill>
                <a:latin typeface="Lato"/>
                <a:ea typeface="Lato"/>
                <a:cs typeface="Lato"/>
                <a:sym typeface="Lato"/>
              </a:endParaRPr>
            </a:p>
          </p:txBody>
        </p:sp>
        <p:sp>
          <p:nvSpPr>
            <p:cNvPr id="409" name="Google Shape;409;g312c7ff1c6d_0_39"/>
            <p:cNvSpPr txBox="1"/>
            <p:nvPr/>
          </p:nvSpPr>
          <p:spPr>
            <a:xfrm>
              <a:off x="4119775" y="3401400"/>
              <a:ext cx="482100" cy="37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sv-SE" sz="1000" u="none" cap="none" strike="noStrike">
                  <a:solidFill>
                    <a:srgbClr val="171616"/>
                  </a:solidFill>
                  <a:latin typeface="Lato"/>
                  <a:ea typeface="Lato"/>
                  <a:cs typeface="Lato"/>
                  <a:sym typeface="Lato"/>
                </a:rPr>
                <a:t>2013</a:t>
              </a:r>
              <a:endParaRPr b="1" i="0" sz="1000" u="none" cap="none" strike="noStrike">
                <a:solidFill>
                  <a:srgbClr val="171616"/>
                </a:solidFill>
                <a:latin typeface="Lato"/>
                <a:ea typeface="Lato"/>
                <a:cs typeface="Lato"/>
                <a:sym typeface="Lato"/>
              </a:endParaRPr>
            </a:p>
          </p:txBody>
        </p:sp>
        <p:sp>
          <p:nvSpPr>
            <p:cNvPr id="410" name="Google Shape;410;g312c7ff1c6d_0_39"/>
            <p:cNvSpPr/>
            <p:nvPr/>
          </p:nvSpPr>
          <p:spPr>
            <a:xfrm>
              <a:off x="1493039" y="3401400"/>
              <a:ext cx="456000" cy="372600"/>
            </a:xfrm>
            <a:prstGeom prst="chevron">
              <a:avLst>
                <a:gd fmla="val 50000"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411" name="Google Shape;411;g312c7ff1c6d_0_39"/>
            <p:cNvSpPr/>
            <p:nvPr/>
          </p:nvSpPr>
          <p:spPr>
            <a:xfrm>
              <a:off x="1147976" y="3401400"/>
              <a:ext cx="456000" cy="372600"/>
            </a:xfrm>
            <a:prstGeom prst="chevron">
              <a:avLst>
                <a:gd fmla="val 50000"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412" name="Google Shape;412;g312c7ff1c6d_0_39"/>
            <p:cNvSpPr/>
            <p:nvPr/>
          </p:nvSpPr>
          <p:spPr>
            <a:xfrm>
              <a:off x="385976" y="3401400"/>
              <a:ext cx="906000" cy="372600"/>
            </a:xfrm>
            <a:prstGeom prst="chevron">
              <a:avLst>
                <a:gd fmla="val 50000"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413" name="Google Shape;413;g312c7ff1c6d_0_39"/>
            <p:cNvSpPr txBox="1"/>
            <p:nvPr/>
          </p:nvSpPr>
          <p:spPr>
            <a:xfrm>
              <a:off x="598228" y="3401400"/>
              <a:ext cx="482100" cy="37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sv-SE" sz="1000" u="none" cap="none" strike="noStrike">
                  <a:solidFill>
                    <a:srgbClr val="171616"/>
                  </a:solidFill>
                  <a:latin typeface="Lato"/>
                  <a:ea typeface="Lato"/>
                  <a:cs typeface="Lato"/>
                  <a:sym typeface="Lato"/>
                </a:rPr>
                <a:t>2000</a:t>
              </a:r>
              <a:endParaRPr b="1" i="0" sz="1000" u="none" cap="none" strike="noStrike">
                <a:solidFill>
                  <a:srgbClr val="171616"/>
                </a:solidFill>
                <a:latin typeface="Lato"/>
                <a:ea typeface="Lato"/>
                <a:cs typeface="Lato"/>
                <a:sym typeface="Lato"/>
              </a:endParaRPr>
            </a:p>
          </p:txBody>
        </p:sp>
        <p:sp>
          <p:nvSpPr>
            <p:cNvPr id="414" name="Google Shape;414;g312c7ff1c6d_0_39"/>
            <p:cNvSpPr/>
            <p:nvPr/>
          </p:nvSpPr>
          <p:spPr>
            <a:xfrm>
              <a:off x="3554767" y="3401400"/>
              <a:ext cx="456000" cy="372600"/>
            </a:xfrm>
            <a:prstGeom prst="chevron">
              <a:avLst>
                <a:gd fmla="val 50000"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415" name="Google Shape;415;g312c7ff1c6d_0_39"/>
            <p:cNvSpPr/>
            <p:nvPr/>
          </p:nvSpPr>
          <p:spPr>
            <a:xfrm>
              <a:off x="3209703" y="3401400"/>
              <a:ext cx="456000" cy="372600"/>
            </a:xfrm>
            <a:prstGeom prst="chevron">
              <a:avLst>
                <a:gd fmla="val 50000"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416" name="Google Shape;416;g312c7ff1c6d_0_39"/>
            <p:cNvSpPr/>
            <p:nvPr/>
          </p:nvSpPr>
          <p:spPr>
            <a:xfrm>
              <a:off x="2864639" y="3401400"/>
              <a:ext cx="456000" cy="372600"/>
            </a:xfrm>
            <a:prstGeom prst="chevron">
              <a:avLst>
                <a:gd fmla="val 50000"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417" name="Google Shape;417;g312c7ff1c6d_0_39"/>
            <p:cNvSpPr/>
            <p:nvPr/>
          </p:nvSpPr>
          <p:spPr>
            <a:xfrm>
              <a:off x="2519576" y="3401400"/>
              <a:ext cx="456000" cy="372600"/>
            </a:xfrm>
            <a:prstGeom prst="chevron">
              <a:avLst>
                <a:gd fmla="val 50000"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grpSp>
      <p:cxnSp>
        <p:nvCxnSpPr>
          <p:cNvPr id="418" name="Google Shape;418;g312c7ff1c6d_0_39"/>
          <p:cNvCxnSpPr/>
          <p:nvPr/>
        </p:nvCxnSpPr>
        <p:spPr>
          <a:xfrm>
            <a:off x="596800" y="2684475"/>
            <a:ext cx="5400" cy="869400"/>
          </a:xfrm>
          <a:prstGeom prst="straightConnector1">
            <a:avLst/>
          </a:prstGeom>
          <a:noFill/>
          <a:ln cap="flat" cmpd="sng" w="76200">
            <a:solidFill>
              <a:srgbClr val="FCE5CD"/>
            </a:solidFill>
            <a:prstDash val="solid"/>
            <a:round/>
            <a:headEnd len="sm" w="sm" type="none"/>
            <a:tailEnd len="sm" w="sm" type="none"/>
          </a:ln>
        </p:spPr>
      </p:cxnSp>
      <p:sp>
        <p:nvSpPr>
          <p:cNvPr id="419" name="Google Shape;419;g312c7ff1c6d_0_39"/>
          <p:cNvSpPr txBox="1"/>
          <p:nvPr/>
        </p:nvSpPr>
        <p:spPr>
          <a:xfrm>
            <a:off x="526000" y="2403550"/>
            <a:ext cx="1195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2400"/>
              </a:spcBef>
              <a:spcAft>
                <a:spcPts val="600"/>
              </a:spcAft>
              <a:buClr>
                <a:srgbClr val="000000"/>
              </a:buClr>
              <a:buSzPts val="800"/>
              <a:buFont typeface="Arial"/>
              <a:buNone/>
            </a:pPr>
            <a:r>
              <a:rPr b="1" i="0" lang="sv-SE" sz="800" u="none" cap="none" strike="noStrike">
                <a:solidFill>
                  <a:schemeClr val="dk1"/>
                </a:solidFill>
                <a:latin typeface="Arial"/>
                <a:ea typeface="Arial"/>
                <a:cs typeface="Arial"/>
                <a:sym typeface="Arial"/>
              </a:rPr>
              <a:t>ERA initiatives</a:t>
            </a:r>
            <a:endParaRPr b="0" i="0" sz="800" u="none" cap="none" strike="noStrike">
              <a:solidFill>
                <a:srgbClr val="171616"/>
              </a:solidFill>
              <a:latin typeface="Arial"/>
              <a:ea typeface="Arial"/>
              <a:cs typeface="Arial"/>
              <a:sym typeface="Arial"/>
            </a:endParaRPr>
          </a:p>
        </p:txBody>
      </p:sp>
      <p:sp>
        <p:nvSpPr>
          <p:cNvPr id="420" name="Google Shape;420;g312c7ff1c6d_0_39"/>
          <p:cNvSpPr txBox="1"/>
          <p:nvPr/>
        </p:nvSpPr>
        <p:spPr>
          <a:xfrm>
            <a:off x="4728825" y="4526325"/>
            <a:ext cx="2233800" cy="123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sv-SE" sz="1700" u="none" cap="none" strike="noStrike">
                <a:solidFill>
                  <a:schemeClr val="accent2"/>
                </a:solidFill>
                <a:latin typeface="Lato"/>
                <a:ea typeface="Lato"/>
                <a:cs typeface="Lato"/>
                <a:sym typeface="Lato"/>
              </a:rPr>
              <a:t>responsible, context-aware, and qualitative approach to evaluation</a:t>
            </a:r>
            <a:endParaRPr b="1" i="0" sz="1700" u="none" cap="none" strike="noStrike">
              <a:solidFill>
                <a:schemeClr val="accent2"/>
              </a:solidFill>
              <a:latin typeface="Lato"/>
              <a:ea typeface="Lato"/>
              <a:cs typeface="Lato"/>
              <a:sym typeface="Lato"/>
            </a:endParaRPr>
          </a:p>
        </p:txBody>
      </p:sp>
      <p:cxnSp>
        <p:nvCxnSpPr>
          <p:cNvPr id="421" name="Google Shape;421;g312c7ff1c6d_0_39"/>
          <p:cNvCxnSpPr/>
          <p:nvPr/>
        </p:nvCxnSpPr>
        <p:spPr>
          <a:xfrm>
            <a:off x="5626000" y="3751275"/>
            <a:ext cx="5400" cy="869400"/>
          </a:xfrm>
          <a:prstGeom prst="straightConnector1">
            <a:avLst/>
          </a:prstGeom>
          <a:noFill/>
          <a:ln cap="flat" cmpd="sng" w="76200">
            <a:solidFill>
              <a:srgbClr val="EAD1DC"/>
            </a:solidFill>
            <a:prstDash val="solid"/>
            <a:round/>
            <a:headEnd len="sm" w="sm" type="none"/>
            <a:tailEnd len="sm" w="sm" type="none"/>
          </a:ln>
        </p:spPr>
      </p:cxnSp>
      <p:cxnSp>
        <p:nvCxnSpPr>
          <p:cNvPr id="422" name="Google Shape;422;g312c7ff1c6d_0_39"/>
          <p:cNvCxnSpPr/>
          <p:nvPr/>
        </p:nvCxnSpPr>
        <p:spPr>
          <a:xfrm>
            <a:off x="596800" y="3446475"/>
            <a:ext cx="5400" cy="869400"/>
          </a:xfrm>
          <a:prstGeom prst="straightConnector1">
            <a:avLst/>
          </a:prstGeom>
          <a:noFill/>
          <a:ln cap="flat" cmpd="sng" w="76200">
            <a:solidFill>
              <a:srgbClr val="FCE5CD"/>
            </a:solidFill>
            <a:prstDash val="solid"/>
            <a:round/>
            <a:headEnd len="sm" w="sm" type="none"/>
            <a:tailEnd len="sm" w="sm" type="none"/>
          </a:ln>
        </p:spPr>
      </p:cxnSp>
      <p:sp>
        <p:nvSpPr>
          <p:cNvPr id="423" name="Google Shape;423;g312c7ff1c6d_0_39"/>
          <p:cNvSpPr txBox="1"/>
          <p:nvPr/>
        </p:nvSpPr>
        <p:spPr>
          <a:xfrm>
            <a:off x="7467600" y="3886200"/>
            <a:ext cx="2733900" cy="1754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sv-SE" sz="1700" u="none" cap="none" strike="noStrike">
                <a:solidFill>
                  <a:schemeClr val="accent2"/>
                </a:solidFill>
                <a:latin typeface="Lato"/>
                <a:ea typeface="Lato"/>
                <a:cs typeface="Lato"/>
                <a:sym typeface="Lato"/>
              </a:rPr>
              <a:t>necessity for comprehensive changes in research evaluation to enhance the quality, performance, and impact of research</a:t>
            </a:r>
            <a:endParaRPr b="1" i="0" sz="1700" u="none" cap="none" strike="noStrike">
              <a:solidFill>
                <a:schemeClr val="accent2"/>
              </a:solidFill>
              <a:latin typeface="Lato"/>
              <a:ea typeface="Lato"/>
              <a:cs typeface="Lato"/>
              <a:sym typeface="Lato"/>
            </a:endParaRPr>
          </a:p>
        </p:txBody>
      </p:sp>
      <p:sp>
        <p:nvSpPr>
          <p:cNvPr id="424" name="Google Shape;424;g312c7ff1c6d_0_39"/>
          <p:cNvSpPr txBox="1"/>
          <p:nvPr/>
        </p:nvSpPr>
        <p:spPr>
          <a:xfrm>
            <a:off x="3096375" y="3861525"/>
            <a:ext cx="1811100" cy="96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sv-SE" sz="1700" u="none" cap="none" strike="noStrike">
                <a:solidFill>
                  <a:schemeClr val="accent2"/>
                </a:solidFill>
                <a:highlight>
                  <a:schemeClr val="lt1"/>
                </a:highlight>
                <a:latin typeface="Lato"/>
                <a:ea typeface="Lato"/>
                <a:cs typeface="Lato"/>
                <a:sym typeface="Lato"/>
              </a:rPr>
              <a:t>value and impact of all research outputs</a:t>
            </a:r>
            <a:endParaRPr b="0" i="0" sz="1400" u="none" cap="none" strike="noStrike">
              <a:solidFill>
                <a:srgbClr val="000000"/>
              </a:solidFill>
              <a:latin typeface="Arial"/>
              <a:ea typeface="Arial"/>
              <a:cs typeface="Arial"/>
              <a:sym typeface="Arial"/>
            </a:endParaRPr>
          </a:p>
        </p:txBody>
      </p:sp>
      <p:cxnSp>
        <p:nvCxnSpPr>
          <p:cNvPr id="425" name="Google Shape;425;g312c7ff1c6d_0_39"/>
          <p:cNvCxnSpPr/>
          <p:nvPr/>
        </p:nvCxnSpPr>
        <p:spPr>
          <a:xfrm flipH="1">
            <a:off x="9588100" y="3065475"/>
            <a:ext cx="300" cy="1152000"/>
          </a:xfrm>
          <a:prstGeom prst="straightConnector1">
            <a:avLst/>
          </a:prstGeom>
          <a:noFill/>
          <a:ln cap="flat" cmpd="sng" w="76200">
            <a:solidFill>
              <a:srgbClr val="D0E0E3"/>
            </a:solidFill>
            <a:prstDash val="solid"/>
            <a:round/>
            <a:headEnd len="sm" w="sm" type="none"/>
            <a:tailEnd len="sm" w="sm" type="none"/>
          </a:ln>
        </p:spPr>
      </p:cxnSp>
      <p:sp>
        <p:nvSpPr>
          <p:cNvPr id="426" name="Google Shape;426;g312c7ff1c6d_0_39"/>
          <p:cNvSpPr txBox="1"/>
          <p:nvPr/>
        </p:nvSpPr>
        <p:spPr>
          <a:xfrm>
            <a:off x="124575" y="4242525"/>
            <a:ext cx="2233800" cy="1754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sv-SE" sz="1700" u="none" cap="none" strike="noStrike">
                <a:solidFill>
                  <a:schemeClr val="dk1"/>
                </a:solidFill>
                <a:latin typeface="Lato"/>
                <a:ea typeface="Lato"/>
                <a:cs typeface="Lato"/>
                <a:sym typeface="Lato"/>
              </a:rPr>
              <a:t>openness, collaboration, and fairness in research. limitations of traditional assessment methods</a:t>
            </a:r>
            <a:endParaRPr b="0" i="0" sz="2000" u="none" cap="none" strike="noStrike">
              <a:solidFill>
                <a:srgbClr val="000000"/>
              </a:solidFill>
              <a:latin typeface="Lato"/>
              <a:ea typeface="Lato"/>
              <a:cs typeface="Lato"/>
              <a:sym typeface="Lato"/>
            </a:endParaRPr>
          </a:p>
        </p:txBody>
      </p:sp>
      <p:cxnSp>
        <p:nvCxnSpPr>
          <p:cNvPr id="427" name="Google Shape;427;g312c7ff1c6d_0_39"/>
          <p:cNvCxnSpPr/>
          <p:nvPr/>
        </p:nvCxnSpPr>
        <p:spPr>
          <a:xfrm>
            <a:off x="5249300" y="1872400"/>
            <a:ext cx="1200" cy="1757700"/>
          </a:xfrm>
          <a:prstGeom prst="straightConnector1">
            <a:avLst/>
          </a:prstGeom>
          <a:noFill/>
          <a:ln cap="flat" cmpd="sng" w="76200">
            <a:solidFill>
              <a:srgbClr val="D9D2E9"/>
            </a:solidFill>
            <a:prstDash val="solid"/>
            <a:round/>
            <a:headEnd len="sm" w="sm" type="none"/>
            <a:tailEnd len="sm" w="sm" type="none"/>
          </a:ln>
        </p:spPr>
      </p:cxnSp>
      <p:cxnSp>
        <p:nvCxnSpPr>
          <p:cNvPr id="428" name="Google Shape;428;g312c7ff1c6d_0_39"/>
          <p:cNvCxnSpPr/>
          <p:nvPr/>
        </p:nvCxnSpPr>
        <p:spPr>
          <a:xfrm flipH="1">
            <a:off x="10348775" y="3706725"/>
            <a:ext cx="25200" cy="1792800"/>
          </a:xfrm>
          <a:prstGeom prst="straightConnector1">
            <a:avLst/>
          </a:prstGeom>
          <a:noFill/>
          <a:ln cap="flat" cmpd="sng" w="76200">
            <a:solidFill>
              <a:srgbClr val="C9DAF8"/>
            </a:solidFill>
            <a:prstDash val="solid"/>
            <a:round/>
            <a:headEnd len="sm" w="sm" type="none"/>
            <a:tailEnd len="sm" w="sm" type="none"/>
          </a:ln>
        </p:spPr>
      </p:cxnSp>
      <p:sp>
        <p:nvSpPr>
          <p:cNvPr id="429" name="Google Shape;429;g312c7ff1c6d_0_39"/>
          <p:cNvSpPr txBox="1"/>
          <p:nvPr/>
        </p:nvSpPr>
        <p:spPr>
          <a:xfrm>
            <a:off x="9117125" y="5359775"/>
            <a:ext cx="3000000" cy="149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sv-SE" sz="1700" u="none" cap="none" strike="noStrike">
                <a:solidFill>
                  <a:schemeClr val="accent4"/>
                </a:solidFill>
                <a:latin typeface="Lato"/>
                <a:ea typeface="Lato"/>
                <a:cs typeface="Lato"/>
                <a:sym typeface="Lato"/>
              </a:rPr>
              <a:t>practical, coordinated, </a:t>
            </a:r>
            <a:br>
              <a:rPr b="1" i="0" lang="sv-SE" sz="1700" u="none" cap="none" strike="noStrike">
                <a:solidFill>
                  <a:schemeClr val="accent4"/>
                </a:solidFill>
                <a:latin typeface="Lato"/>
                <a:ea typeface="Lato"/>
                <a:cs typeface="Lato"/>
                <a:sym typeface="Lato"/>
              </a:rPr>
            </a:br>
            <a:r>
              <a:rPr b="1" i="0" lang="sv-SE" sz="1700" u="none" cap="none" strike="noStrike">
                <a:solidFill>
                  <a:schemeClr val="accent4"/>
                </a:solidFill>
                <a:latin typeface="Lato"/>
                <a:ea typeface="Lato"/>
                <a:cs typeface="Lato"/>
                <a:sym typeface="Lato"/>
              </a:rPr>
              <a:t>institution-driven movement</a:t>
            </a:r>
            <a:r>
              <a:rPr b="0" i="0" lang="sv-SE" sz="1700" u="none" cap="none" strike="noStrike">
                <a:solidFill>
                  <a:schemeClr val="accent4"/>
                </a:solidFill>
                <a:latin typeface="Lato"/>
                <a:ea typeface="Lato"/>
                <a:cs typeface="Lato"/>
                <a:sym typeface="Lato"/>
              </a:rPr>
              <a:t>. </a:t>
            </a:r>
            <a:br>
              <a:rPr b="1" i="0" lang="sv-SE" sz="1700" u="none" cap="none" strike="noStrike">
                <a:solidFill>
                  <a:schemeClr val="accent4"/>
                </a:solidFill>
                <a:latin typeface="Lato"/>
                <a:ea typeface="Lato"/>
                <a:cs typeface="Lato"/>
                <a:sym typeface="Lato"/>
              </a:rPr>
            </a:br>
            <a:r>
              <a:rPr b="1" i="0" lang="sv-SE" sz="1700" u="none" cap="none" strike="noStrike">
                <a:solidFill>
                  <a:schemeClr val="accent4"/>
                </a:solidFill>
                <a:latin typeface="Lato"/>
                <a:ea typeface="Lato"/>
                <a:cs typeface="Lato"/>
                <a:sym typeface="Lato"/>
              </a:rPr>
              <a:t>structured implementation,</a:t>
            </a:r>
            <a:br>
              <a:rPr b="1" i="0" lang="sv-SE" sz="1700" u="none" cap="none" strike="noStrike">
                <a:solidFill>
                  <a:schemeClr val="accent4"/>
                </a:solidFill>
                <a:latin typeface="Lato"/>
                <a:ea typeface="Lato"/>
                <a:cs typeface="Lato"/>
                <a:sym typeface="Lato"/>
              </a:rPr>
            </a:br>
            <a:r>
              <a:rPr b="1" i="0" lang="sv-SE" sz="1700" u="none" cap="none" strike="noStrike">
                <a:solidFill>
                  <a:schemeClr val="accent4"/>
                </a:solidFill>
                <a:latin typeface="Lato"/>
                <a:ea typeface="Lato"/>
                <a:cs typeface="Lato"/>
                <a:sym typeface="Lato"/>
              </a:rPr>
              <a:t>institutional commitment, </a:t>
            </a:r>
            <a:br>
              <a:rPr b="1" i="0" lang="sv-SE" sz="1700" u="none" cap="none" strike="noStrike">
                <a:solidFill>
                  <a:schemeClr val="accent4"/>
                </a:solidFill>
                <a:latin typeface="Lato"/>
                <a:ea typeface="Lato"/>
                <a:cs typeface="Lato"/>
                <a:sym typeface="Lato"/>
              </a:rPr>
            </a:br>
            <a:r>
              <a:rPr b="1" i="0" lang="sv-SE" sz="1700" u="none" cap="none" strike="noStrike">
                <a:solidFill>
                  <a:schemeClr val="accent4"/>
                </a:solidFill>
                <a:latin typeface="Lato"/>
                <a:ea typeface="Lato"/>
                <a:cs typeface="Lato"/>
                <a:sym typeface="Lato"/>
              </a:rPr>
              <a:t>policy integration</a:t>
            </a:r>
            <a:endParaRPr b="0" i="0" sz="2000" u="none" cap="none" strike="noStrike">
              <a:solidFill>
                <a:schemeClr val="accent4"/>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g33fb296a945_26_18"/>
          <p:cNvSpPr txBox="1"/>
          <p:nvPr>
            <p:ph type="title"/>
          </p:nvPr>
        </p:nvSpPr>
        <p:spPr>
          <a:xfrm>
            <a:off x="838200" y="365126"/>
            <a:ext cx="95382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sv-SE"/>
              <a:t>CoARA today</a:t>
            </a:r>
            <a:endParaRPr/>
          </a:p>
        </p:txBody>
      </p:sp>
      <p:pic>
        <p:nvPicPr>
          <p:cNvPr id="436" name="Google Shape;436;g33fb296a945_26_18"/>
          <p:cNvPicPr preferRelativeResize="0"/>
          <p:nvPr/>
        </p:nvPicPr>
        <p:blipFill rotWithShape="1">
          <a:blip r:embed="rId3">
            <a:alphaModFix/>
          </a:blip>
          <a:srcRect b="0" l="0" r="0" t="0"/>
          <a:stretch/>
        </p:blipFill>
        <p:spPr>
          <a:xfrm>
            <a:off x="0" y="1347625"/>
            <a:ext cx="7620000" cy="5080000"/>
          </a:xfrm>
          <a:prstGeom prst="rect">
            <a:avLst/>
          </a:prstGeom>
          <a:noFill/>
          <a:ln>
            <a:noFill/>
          </a:ln>
        </p:spPr>
      </p:pic>
      <p:pic>
        <p:nvPicPr>
          <p:cNvPr id="437" name="Google Shape;437;g33fb296a945_26_18"/>
          <p:cNvPicPr preferRelativeResize="0"/>
          <p:nvPr/>
        </p:nvPicPr>
        <p:blipFill rotWithShape="1">
          <a:blip r:embed="rId4">
            <a:alphaModFix/>
          </a:blip>
          <a:srcRect b="0" l="0" r="0" t="0"/>
          <a:stretch/>
        </p:blipFill>
        <p:spPr>
          <a:xfrm>
            <a:off x="7620000" y="1347626"/>
            <a:ext cx="4419599" cy="1998195"/>
          </a:xfrm>
          <a:prstGeom prst="rect">
            <a:avLst/>
          </a:prstGeom>
          <a:noFill/>
          <a:ln>
            <a:noFill/>
          </a:ln>
        </p:spPr>
      </p:pic>
      <p:sp>
        <p:nvSpPr>
          <p:cNvPr id="438" name="Google Shape;438;g33fb296a945_26_18"/>
          <p:cNvSpPr txBox="1"/>
          <p:nvPr/>
        </p:nvSpPr>
        <p:spPr>
          <a:xfrm>
            <a:off x="7653650" y="4507425"/>
            <a:ext cx="4233600" cy="1246800"/>
          </a:xfrm>
          <a:prstGeom prst="rect">
            <a:avLst/>
          </a:prstGeom>
          <a:noFill/>
          <a:ln>
            <a:noFill/>
          </a:ln>
        </p:spPr>
        <p:txBody>
          <a:bodyPr anchorCtr="0" anchor="t" bIns="91425" lIns="91425" spcFirstLastPara="1" rIns="91425" wrap="square" tIns="91425">
            <a:spAutoFit/>
          </a:bodyPr>
          <a:lstStyle/>
          <a:p>
            <a:pPr indent="-374650" lvl="0" marL="457200" marR="0" rtl="0" algn="l">
              <a:lnSpc>
                <a:spcPct val="100000"/>
              </a:lnSpc>
              <a:spcBef>
                <a:spcPts val="0"/>
              </a:spcBef>
              <a:spcAft>
                <a:spcPts val="0"/>
              </a:spcAft>
              <a:buClr>
                <a:srgbClr val="000000"/>
              </a:buClr>
              <a:buSzPts val="2300"/>
              <a:buFont typeface="Lato"/>
              <a:buChar char="●"/>
            </a:pPr>
            <a:r>
              <a:rPr b="0" i="0" lang="sv-SE" sz="2300" u="sng" cap="none" strike="noStrike">
                <a:solidFill>
                  <a:schemeClr val="hlink"/>
                </a:solidFill>
                <a:latin typeface="Lato"/>
                <a:ea typeface="Lato"/>
                <a:cs typeface="Lato"/>
                <a:sym typeface="Lato"/>
                <a:hlinkClick r:id="rId5"/>
              </a:rPr>
              <a:t>13 active Working Groups</a:t>
            </a:r>
            <a:r>
              <a:rPr b="0" i="0" lang="sv-SE" sz="2300" u="none" cap="none" strike="noStrike">
                <a:solidFill>
                  <a:schemeClr val="dk1"/>
                </a:solidFill>
                <a:latin typeface="Lato"/>
                <a:ea typeface="Lato"/>
                <a:cs typeface="Lato"/>
                <a:sym typeface="Lato"/>
              </a:rPr>
              <a:t> </a:t>
            </a:r>
            <a:endParaRPr b="0" i="0" sz="23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dk1"/>
              </a:solidFill>
              <a:latin typeface="Lato"/>
              <a:ea typeface="Lato"/>
              <a:cs typeface="Lato"/>
              <a:sym typeface="Lato"/>
            </a:endParaRPr>
          </a:p>
          <a:p>
            <a:pPr indent="-374650" lvl="0" marL="457200" marR="0" rtl="0" algn="l">
              <a:lnSpc>
                <a:spcPct val="100000"/>
              </a:lnSpc>
              <a:spcBef>
                <a:spcPts val="0"/>
              </a:spcBef>
              <a:spcAft>
                <a:spcPts val="0"/>
              </a:spcAft>
              <a:buClr>
                <a:srgbClr val="000000"/>
              </a:buClr>
              <a:buSzPts val="2300"/>
              <a:buFont typeface="Lato"/>
              <a:buChar char="●"/>
            </a:pPr>
            <a:r>
              <a:rPr b="0" i="0" lang="sv-SE" sz="2300" u="sng" cap="none" strike="noStrike">
                <a:solidFill>
                  <a:schemeClr val="hlink"/>
                </a:solidFill>
                <a:latin typeface="Lato"/>
                <a:ea typeface="Lato"/>
                <a:cs typeface="Lato"/>
                <a:sym typeface="Lato"/>
                <a:hlinkClick r:id="rId6"/>
              </a:rPr>
              <a:t>16 active National Chapters</a:t>
            </a:r>
            <a:endParaRPr b="0" i="0" sz="2300" u="none" cap="none" strike="noStrike">
              <a:solidFill>
                <a:srgbClr val="000000"/>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g33fb296a945_26_39"/>
          <p:cNvSpPr txBox="1"/>
          <p:nvPr>
            <p:ph type="title"/>
          </p:nvPr>
        </p:nvSpPr>
        <p:spPr>
          <a:xfrm>
            <a:off x="838200" y="365126"/>
            <a:ext cx="95382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sv-SE"/>
              <a:t>CoARA - Change coming</a:t>
            </a:r>
            <a:endParaRPr/>
          </a:p>
        </p:txBody>
      </p:sp>
      <p:pic>
        <p:nvPicPr>
          <p:cNvPr id="445" name="Google Shape;445;g33fb296a945_26_39"/>
          <p:cNvPicPr preferRelativeResize="0"/>
          <p:nvPr/>
        </p:nvPicPr>
        <p:blipFill rotWithShape="1">
          <a:blip r:embed="rId3">
            <a:alphaModFix/>
          </a:blip>
          <a:srcRect b="0" l="0" r="0" t="0"/>
          <a:stretch/>
        </p:blipFill>
        <p:spPr>
          <a:xfrm>
            <a:off x="46475" y="1288050"/>
            <a:ext cx="9021875" cy="5074800"/>
          </a:xfrm>
          <a:prstGeom prst="rect">
            <a:avLst/>
          </a:prstGeom>
          <a:noFill/>
          <a:ln>
            <a:noFill/>
          </a:ln>
        </p:spPr>
      </p:pic>
      <p:sp>
        <p:nvSpPr>
          <p:cNvPr id="446" name="Google Shape;446;g33fb296a945_26_39"/>
          <p:cNvSpPr txBox="1"/>
          <p:nvPr/>
        </p:nvSpPr>
        <p:spPr>
          <a:xfrm>
            <a:off x="9220200" y="1524000"/>
            <a:ext cx="2907000" cy="48639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900"/>
              <a:buFont typeface="Arial"/>
              <a:buNone/>
            </a:pPr>
            <a:r>
              <a:rPr b="1" i="0" lang="sv-SE" sz="1900" u="none" cap="none" strike="noStrike">
                <a:solidFill>
                  <a:schemeClr val="accent2"/>
                </a:solidFill>
                <a:latin typeface="Lato"/>
                <a:ea typeface="Lato"/>
                <a:cs typeface="Lato"/>
                <a:sym typeface="Lato"/>
              </a:rPr>
              <a:t>Open Infrastructures</a:t>
            </a:r>
            <a:br>
              <a:rPr b="1" i="0" lang="sv-SE" sz="1900" u="none" cap="none" strike="noStrike">
                <a:solidFill>
                  <a:schemeClr val="accent2"/>
                </a:solidFill>
                <a:latin typeface="Lato"/>
                <a:ea typeface="Lato"/>
                <a:cs typeface="Lato"/>
                <a:sym typeface="Lato"/>
              </a:rPr>
            </a:br>
            <a:r>
              <a:rPr b="1" i="0" lang="sv-SE" sz="1900" u="none" cap="none" strike="noStrike">
                <a:solidFill>
                  <a:schemeClr val="accent2"/>
                </a:solidFill>
                <a:latin typeface="Lato"/>
                <a:ea typeface="Lato"/>
                <a:cs typeface="Lato"/>
                <a:sym typeface="Lato"/>
              </a:rPr>
              <a:t>Multilingualism</a:t>
            </a:r>
            <a:endParaRPr b="1" i="0" sz="1900" u="sng" cap="none" strike="noStrike">
              <a:solidFill>
                <a:schemeClr val="accent2"/>
              </a:solidFill>
              <a:latin typeface="Lato"/>
              <a:ea typeface="Lato"/>
              <a:cs typeface="Lato"/>
              <a:sym typeface="Lato"/>
            </a:endParaRPr>
          </a:p>
          <a:p>
            <a:pPr indent="0" lvl="0" marL="0" marR="0" rtl="0" algn="l">
              <a:lnSpc>
                <a:spcPct val="150000"/>
              </a:lnSpc>
              <a:spcBef>
                <a:spcPts val="0"/>
              </a:spcBef>
              <a:spcAft>
                <a:spcPts val="0"/>
              </a:spcAft>
              <a:buClr>
                <a:srgbClr val="000000"/>
              </a:buClr>
              <a:buSzPts val="1900"/>
              <a:buFont typeface="Arial"/>
              <a:buNone/>
            </a:pPr>
            <a:r>
              <a:rPr b="1" i="0" lang="sv-SE" sz="1900" u="none" cap="none" strike="noStrike">
                <a:solidFill>
                  <a:schemeClr val="accent2"/>
                </a:solidFill>
                <a:latin typeface="Lato"/>
                <a:ea typeface="Lato"/>
                <a:cs typeface="Lato"/>
                <a:sym typeface="Lato"/>
              </a:rPr>
              <a:t>Innovative Assessments</a:t>
            </a:r>
            <a:endParaRPr b="1" i="0" sz="1900" u="none" cap="none" strike="noStrike">
              <a:solidFill>
                <a:schemeClr val="accent2"/>
              </a:solidFill>
              <a:latin typeface="Lato"/>
              <a:ea typeface="Lato"/>
              <a:cs typeface="Lato"/>
              <a:sym typeface="Lato"/>
            </a:endParaRPr>
          </a:p>
          <a:p>
            <a:pPr indent="0" lvl="0" marL="0" marR="0" rtl="0" algn="l">
              <a:lnSpc>
                <a:spcPct val="150000"/>
              </a:lnSpc>
              <a:spcBef>
                <a:spcPts val="0"/>
              </a:spcBef>
              <a:spcAft>
                <a:spcPts val="0"/>
              </a:spcAft>
              <a:buClr>
                <a:srgbClr val="000000"/>
              </a:buClr>
              <a:buSzPts val="1900"/>
              <a:buFont typeface="Arial"/>
              <a:buNone/>
            </a:pPr>
            <a:r>
              <a:rPr b="1" i="0" lang="sv-SE" sz="1900" u="none" cap="none" strike="noStrike">
                <a:solidFill>
                  <a:schemeClr val="accent2"/>
                </a:solidFill>
                <a:latin typeface="Lato"/>
                <a:ea typeface="Lato"/>
                <a:cs typeface="Lato"/>
                <a:sym typeface="Lato"/>
              </a:rPr>
              <a:t>Career Assessment</a:t>
            </a:r>
            <a:endParaRPr b="1" i="0" sz="1900" u="none" cap="none" strike="noStrike">
              <a:solidFill>
                <a:schemeClr val="accent2"/>
              </a:solidFill>
              <a:latin typeface="Lato"/>
              <a:ea typeface="Lato"/>
              <a:cs typeface="Lato"/>
              <a:sym typeface="Lato"/>
            </a:endParaRPr>
          </a:p>
          <a:p>
            <a:pPr indent="0" lvl="0" marL="0" marR="0" rtl="0" algn="l">
              <a:lnSpc>
                <a:spcPct val="150000"/>
              </a:lnSpc>
              <a:spcBef>
                <a:spcPts val="0"/>
              </a:spcBef>
              <a:spcAft>
                <a:spcPts val="0"/>
              </a:spcAft>
              <a:buClr>
                <a:srgbClr val="000000"/>
              </a:buClr>
              <a:buSzPts val="1900"/>
              <a:buFont typeface="Arial"/>
              <a:buNone/>
            </a:pPr>
            <a:r>
              <a:rPr b="1" i="0" lang="sv-SE" sz="1900" u="none" cap="none" strike="noStrike">
                <a:solidFill>
                  <a:schemeClr val="accent2"/>
                </a:solidFill>
                <a:latin typeface="Lato"/>
                <a:ea typeface="Lato"/>
                <a:cs typeface="Lato"/>
                <a:sym typeface="Lato"/>
              </a:rPr>
              <a:t>Diverse academic roles</a:t>
            </a:r>
            <a:endParaRPr b="1" i="0" sz="1900" u="none" cap="none" strike="noStrike">
              <a:solidFill>
                <a:schemeClr val="accent2"/>
              </a:solidFill>
              <a:latin typeface="Lato"/>
              <a:ea typeface="Lato"/>
              <a:cs typeface="Lato"/>
              <a:sym typeface="Lato"/>
            </a:endParaRPr>
          </a:p>
          <a:p>
            <a:pPr indent="0" lvl="0" marL="0" marR="0" rtl="0" algn="l">
              <a:lnSpc>
                <a:spcPct val="150000"/>
              </a:lnSpc>
              <a:spcBef>
                <a:spcPts val="0"/>
              </a:spcBef>
              <a:spcAft>
                <a:spcPts val="0"/>
              </a:spcAft>
              <a:buClr>
                <a:srgbClr val="000000"/>
              </a:buClr>
              <a:buSzPts val="1900"/>
              <a:buFont typeface="Arial"/>
              <a:buNone/>
            </a:pPr>
            <a:r>
              <a:rPr b="1" i="0" lang="sv-SE" sz="1900" u="none" cap="none" strike="noStrike">
                <a:solidFill>
                  <a:schemeClr val="accent2"/>
                </a:solidFill>
                <a:latin typeface="Lato"/>
                <a:ea typeface="Lato"/>
                <a:cs typeface="Lato"/>
                <a:sym typeface="Lato"/>
              </a:rPr>
              <a:t>Diverse initiatives</a:t>
            </a:r>
            <a:br>
              <a:rPr b="1" i="0" lang="sv-SE" sz="1900" u="sng" cap="none" strike="noStrike">
                <a:solidFill>
                  <a:schemeClr val="accent2"/>
                </a:solidFill>
                <a:latin typeface="Lato"/>
                <a:ea typeface="Lato"/>
                <a:cs typeface="Lato"/>
                <a:sym typeface="Lato"/>
                <a:hlinkClick r:id="rId4">
                  <a:extLst>
                    <a:ext uri="{A12FA001-AC4F-418D-AE19-62706E023703}">
                      <ahyp:hlinkClr val="tx"/>
                    </a:ext>
                  </a:extLst>
                </a:hlinkClick>
              </a:rPr>
            </a:br>
            <a:r>
              <a:rPr b="1" i="0" lang="sv-SE" sz="1900" u="none" cap="none" strike="noStrike">
                <a:solidFill>
                  <a:schemeClr val="accent2"/>
                </a:solidFill>
                <a:latin typeface="Lato"/>
                <a:ea typeface="Lato"/>
                <a:cs typeface="Lato"/>
                <a:sym typeface="Lato"/>
              </a:rPr>
              <a:t>Responsible Metrics</a:t>
            </a:r>
            <a:endParaRPr b="1" i="0" sz="1900" u="none" cap="none" strike="noStrike">
              <a:solidFill>
                <a:schemeClr val="accent2"/>
              </a:solidFill>
              <a:latin typeface="Lato"/>
              <a:ea typeface="Lato"/>
              <a:cs typeface="Lato"/>
              <a:sym typeface="Lato"/>
            </a:endParaRPr>
          </a:p>
          <a:p>
            <a:pPr indent="0" lvl="0" marL="0" marR="0" rtl="0" algn="l">
              <a:lnSpc>
                <a:spcPct val="150000"/>
              </a:lnSpc>
              <a:spcBef>
                <a:spcPts val="0"/>
              </a:spcBef>
              <a:spcAft>
                <a:spcPts val="0"/>
              </a:spcAft>
              <a:buClr>
                <a:srgbClr val="000000"/>
              </a:buClr>
              <a:buSzPts val="1900"/>
              <a:buFont typeface="Arial"/>
              <a:buNone/>
            </a:pPr>
            <a:r>
              <a:rPr b="1" i="0" lang="sv-SE" sz="1900" u="none" cap="none" strike="noStrike">
                <a:solidFill>
                  <a:schemeClr val="accent2"/>
                </a:solidFill>
                <a:latin typeface="Lato"/>
                <a:ea typeface="Lato"/>
                <a:cs typeface="Lato"/>
                <a:sym typeface="Lato"/>
              </a:rPr>
              <a:t>Proposal Evaluation</a:t>
            </a:r>
            <a:endParaRPr b="1" i="0" sz="1900" u="none" cap="none" strike="noStrike">
              <a:solidFill>
                <a:schemeClr val="accent2"/>
              </a:solidFill>
              <a:latin typeface="Lato"/>
              <a:ea typeface="Lato"/>
              <a:cs typeface="Lato"/>
              <a:sym typeface="Lato"/>
            </a:endParaRPr>
          </a:p>
          <a:p>
            <a:pPr indent="0" lvl="0" marL="0" marR="0" rtl="0" algn="l">
              <a:lnSpc>
                <a:spcPct val="150000"/>
              </a:lnSpc>
              <a:spcBef>
                <a:spcPts val="0"/>
              </a:spcBef>
              <a:spcAft>
                <a:spcPts val="0"/>
              </a:spcAft>
              <a:buClr>
                <a:srgbClr val="000000"/>
              </a:buClr>
              <a:buSzPts val="1900"/>
              <a:buFont typeface="Arial"/>
              <a:buNone/>
            </a:pPr>
            <a:r>
              <a:rPr b="1" i="0" lang="sv-SE" sz="1900" u="none" cap="none" strike="noStrike">
                <a:solidFill>
                  <a:schemeClr val="accent2"/>
                </a:solidFill>
                <a:latin typeface="Lato"/>
                <a:ea typeface="Lato"/>
                <a:cs typeface="Lato"/>
                <a:sym typeface="Lato"/>
              </a:rPr>
              <a:t>Ethics in AI</a:t>
            </a:r>
            <a:endParaRPr b="1" i="0" sz="1900" u="none" cap="none" strike="noStrike">
              <a:solidFill>
                <a:schemeClr val="accent2"/>
              </a:solidFill>
              <a:latin typeface="Lato"/>
              <a:ea typeface="Lato"/>
              <a:cs typeface="Lato"/>
              <a:sym typeface="Lato"/>
            </a:endParaRPr>
          </a:p>
          <a:p>
            <a:pPr indent="0" lvl="0" marL="0" marR="0" rtl="0" algn="l">
              <a:lnSpc>
                <a:spcPct val="150000"/>
              </a:lnSpc>
              <a:spcBef>
                <a:spcPts val="0"/>
              </a:spcBef>
              <a:spcAft>
                <a:spcPts val="0"/>
              </a:spcAft>
              <a:buClr>
                <a:srgbClr val="000000"/>
              </a:buClr>
              <a:buSzPts val="1900"/>
              <a:buFont typeface="Arial"/>
              <a:buNone/>
            </a:pPr>
            <a:r>
              <a:rPr b="1" i="0" lang="sv-SE" sz="1900" u="none" cap="none" strike="noStrike">
                <a:solidFill>
                  <a:schemeClr val="accent2"/>
                </a:solidFill>
                <a:latin typeface="Lato"/>
                <a:ea typeface="Lato"/>
                <a:cs typeface="Lato"/>
                <a:sym typeface="Lato"/>
              </a:rPr>
              <a:t>Transdisciplinarity</a:t>
            </a:r>
            <a:endParaRPr b="1" i="0" sz="1900" u="none" cap="none" strike="noStrike">
              <a:solidFill>
                <a:schemeClr val="accent2"/>
              </a:solidFill>
              <a:latin typeface="Lato"/>
              <a:ea typeface="Lato"/>
              <a:cs typeface="Lato"/>
              <a:sym typeface="Lato"/>
            </a:endParaRPr>
          </a:p>
          <a:p>
            <a:pPr indent="0" lvl="0" marL="0" marR="0" rtl="0" algn="l">
              <a:lnSpc>
                <a:spcPct val="150000"/>
              </a:lnSpc>
              <a:spcBef>
                <a:spcPts val="0"/>
              </a:spcBef>
              <a:spcAft>
                <a:spcPts val="0"/>
              </a:spcAft>
              <a:buClr>
                <a:srgbClr val="000000"/>
              </a:buClr>
              <a:buSzPts val="1900"/>
              <a:buFont typeface="Arial"/>
              <a:buNone/>
            </a:pPr>
            <a:r>
              <a:rPr b="1" i="0" lang="sv-SE" sz="1900" u="none" cap="none" strike="noStrike">
                <a:solidFill>
                  <a:schemeClr val="accent2"/>
                </a:solidFill>
                <a:latin typeface="Lato"/>
                <a:ea typeface="Lato"/>
                <a:cs typeface="Lato"/>
                <a:sym typeface="Lato"/>
              </a:rPr>
              <a:t>Peer Review Recognition</a:t>
            </a:r>
            <a:endParaRPr b="1" i="0" sz="1900" u="none" cap="none" strike="noStrike">
              <a:solidFill>
                <a:schemeClr val="accent2"/>
              </a:solidFill>
              <a:latin typeface="Lato"/>
              <a:ea typeface="Lato"/>
              <a:cs typeface="Lato"/>
              <a:sym typeface="Lato"/>
            </a:endParaRPr>
          </a:p>
        </p:txBody>
      </p:sp>
      <p:sp>
        <p:nvSpPr>
          <p:cNvPr id="447" name="Google Shape;447;g33fb296a945_26_39"/>
          <p:cNvSpPr txBox="1"/>
          <p:nvPr/>
        </p:nvSpPr>
        <p:spPr>
          <a:xfrm>
            <a:off x="7783350" y="6394800"/>
            <a:ext cx="4469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sv-SE" sz="1400" u="sng" cap="none" strike="noStrike">
                <a:solidFill>
                  <a:schemeClr val="hlink"/>
                </a:solidFill>
                <a:latin typeface="Arial"/>
                <a:ea typeface="Arial"/>
                <a:cs typeface="Arial"/>
                <a:sym typeface="Arial"/>
                <a:hlinkClick r:id="rId5"/>
              </a:rPr>
              <a:t>https://coara.eu/working-groups/working-groups/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g312c7ff1c6d_0_12"/>
          <p:cNvSpPr txBox="1"/>
          <p:nvPr>
            <p:ph type="title"/>
          </p:nvPr>
        </p:nvSpPr>
        <p:spPr>
          <a:xfrm>
            <a:off x="838200" y="365125"/>
            <a:ext cx="107109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71616"/>
              </a:buClr>
              <a:buSzPts val="4000"/>
              <a:buFont typeface="Arial"/>
              <a:buNone/>
            </a:pPr>
            <a:r>
              <a:rPr lang="sv-SE">
                <a:latin typeface="Lora"/>
                <a:ea typeface="Lora"/>
                <a:cs typeface="Lora"/>
                <a:sym typeface="Lora"/>
              </a:rPr>
              <a:t>Research evaluation - Change is here</a:t>
            </a:r>
            <a:endParaRPr>
              <a:latin typeface="Lora"/>
              <a:ea typeface="Lora"/>
              <a:cs typeface="Lora"/>
              <a:sym typeface="Lora"/>
            </a:endParaRPr>
          </a:p>
        </p:txBody>
      </p:sp>
      <p:pic>
        <p:nvPicPr>
          <p:cNvPr id="453" name="Google Shape;453;g312c7ff1c6d_0_12"/>
          <p:cNvPicPr preferRelativeResize="0"/>
          <p:nvPr/>
        </p:nvPicPr>
        <p:blipFill rotWithShape="1">
          <a:blip r:embed="rId3">
            <a:alphaModFix/>
          </a:blip>
          <a:srcRect b="0" l="0" r="0" t="0"/>
          <a:stretch/>
        </p:blipFill>
        <p:spPr>
          <a:xfrm>
            <a:off x="5121413" y="1429200"/>
            <a:ext cx="6521612" cy="5165625"/>
          </a:xfrm>
          <a:prstGeom prst="rect">
            <a:avLst/>
          </a:prstGeom>
          <a:noFill/>
          <a:ln>
            <a:noFill/>
          </a:ln>
        </p:spPr>
      </p:pic>
      <p:sp>
        <p:nvSpPr>
          <p:cNvPr id="454" name="Google Shape;454;g312c7ff1c6d_0_12"/>
          <p:cNvSpPr txBox="1"/>
          <p:nvPr/>
        </p:nvSpPr>
        <p:spPr>
          <a:xfrm>
            <a:off x="1953900" y="6518625"/>
            <a:ext cx="10238100" cy="378600"/>
          </a:xfrm>
          <a:prstGeom prst="rect">
            <a:avLst/>
          </a:prstGeom>
          <a:noFill/>
          <a:ln>
            <a:noFill/>
          </a:ln>
        </p:spPr>
        <p:txBody>
          <a:bodyPr anchorCtr="0" anchor="t" bIns="91425" lIns="91425" spcFirstLastPara="1" rIns="91425" wrap="square" tIns="91425">
            <a:spAutoFit/>
          </a:bodyPr>
          <a:lstStyle/>
          <a:p>
            <a:pPr indent="0" lvl="0" marL="0" marR="0" rtl="0" algn="r">
              <a:lnSpc>
                <a:spcPct val="90000"/>
              </a:lnSpc>
              <a:spcBef>
                <a:spcPts val="0"/>
              </a:spcBef>
              <a:spcAft>
                <a:spcPts val="0"/>
              </a:spcAft>
              <a:buClr>
                <a:srgbClr val="000000"/>
              </a:buClr>
              <a:buSzPts val="1300"/>
              <a:buFont typeface="Arial"/>
              <a:buNone/>
            </a:pPr>
            <a:r>
              <a:rPr b="0" i="0" lang="sv-SE" sz="1300" u="none" cap="none" strike="noStrike">
                <a:solidFill>
                  <a:schemeClr val="dk1"/>
                </a:solidFill>
                <a:highlight>
                  <a:schemeClr val="lt1"/>
                </a:highlight>
                <a:latin typeface="Lato"/>
                <a:ea typeface="Lato"/>
                <a:cs typeface="Lato"/>
                <a:sym typeface="Lato"/>
              </a:rPr>
              <a:t>Science Europe, 2024. </a:t>
            </a:r>
            <a:r>
              <a:rPr b="0" i="0" lang="sv-SE" sz="1300" u="sng" cap="none" strike="noStrike">
                <a:solidFill>
                  <a:schemeClr val="hlink"/>
                </a:solidFill>
                <a:highlight>
                  <a:schemeClr val="lt1"/>
                </a:highlight>
                <a:latin typeface="Lato"/>
                <a:ea typeface="Lato"/>
                <a:cs typeface="Lato"/>
                <a:sym typeface="Lato"/>
                <a:hlinkClick r:id="rId4"/>
              </a:rPr>
              <a:t>Survey Report: Strategic Approaches to and Research Assessment of Open Science</a:t>
            </a:r>
            <a:r>
              <a:rPr b="0" i="0" lang="sv-SE" sz="1300" u="none" cap="none" strike="noStrike">
                <a:solidFill>
                  <a:schemeClr val="dk1"/>
                </a:solidFill>
                <a:highlight>
                  <a:schemeClr val="lt1"/>
                </a:highlight>
                <a:latin typeface="Lato"/>
                <a:ea typeface="Lato"/>
                <a:cs typeface="Lato"/>
                <a:sym typeface="Lato"/>
              </a:rPr>
              <a:t>, </a:t>
            </a:r>
            <a:r>
              <a:rPr b="0" i="0" lang="sv-SE" sz="1300" u="sng" cap="none" strike="noStrike">
                <a:solidFill>
                  <a:schemeClr val="hlink"/>
                </a:solidFill>
                <a:highlight>
                  <a:schemeClr val="lt1"/>
                </a:highlight>
                <a:latin typeface="Lato"/>
                <a:ea typeface="Lato"/>
                <a:cs typeface="Lato"/>
                <a:sym typeface="Lato"/>
                <a:hlinkClick r:id="rId5"/>
              </a:rPr>
              <a:t>CC BY </a:t>
            </a:r>
            <a:r>
              <a:rPr b="0" i="0" lang="sv-SE" sz="1400" u="sng" cap="none" strike="noStrike">
                <a:solidFill>
                  <a:schemeClr val="hlink"/>
                </a:solidFill>
                <a:highlight>
                  <a:schemeClr val="lt1"/>
                </a:highlight>
                <a:latin typeface="Lato"/>
                <a:ea typeface="Lato"/>
                <a:cs typeface="Lato"/>
                <a:sym typeface="Lato"/>
                <a:hlinkClick r:id="rId6"/>
              </a:rPr>
              <a:t>4.0</a:t>
            </a:r>
            <a:endParaRPr b="0" i="0" sz="1300" u="none" cap="none" strike="noStrike">
              <a:solidFill>
                <a:schemeClr val="dk1"/>
              </a:solidFill>
              <a:highlight>
                <a:schemeClr val="lt1"/>
              </a:highlight>
              <a:latin typeface="Lato"/>
              <a:ea typeface="Lato"/>
              <a:cs typeface="Lato"/>
              <a:sym typeface="Lato"/>
            </a:endParaRPr>
          </a:p>
        </p:txBody>
      </p:sp>
      <p:pic>
        <p:nvPicPr>
          <p:cNvPr id="455" name="Google Shape;455;g312c7ff1c6d_0_12"/>
          <p:cNvPicPr preferRelativeResize="0"/>
          <p:nvPr/>
        </p:nvPicPr>
        <p:blipFill rotWithShape="1">
          <a:blip r:embed="rId7">
            <a:alphaModFix/>
          </a:blip>
          <a:srcRect b="93036" l="54375" r="0" t="0"/>
          <a:stretch/>
        </p:blipFill>
        <p:spPr>
          <a:xfrm>
            <a:off x="998450" y="2214750"/>
            <a:ext cx="2863750" cy="199650"/>
          </a:xfrm>
          <a:prstGeom prst="rect">
            <a:avLst/>
          </a:prstGeom>
          <a:noFill/>
          <a:ln>
            <a:noFill/>
          </a:ln>
        </p:spPr>
      </p:pic>
      <p:pic>
        <p:nvPicPr>
          <p:cNvPr id="456" name="Google Shape;456;g312c7ff1c6d_0_12"/>
          <p:cNvPicPr preferRelativeResize="0"/>
          <p:nvPr/>
        </p:nvPicPr>
        <p:blipFill rotWithShape="1">
          <a:blip r:embed="rId7">
            <a:alphaModFix/>
          </a:blip>
          <a:srcRect b="15126" l="52063" r="0" t="41949"/>
          <a:stretch/>
        </p:blipFill>
        <p:spPr>
          <a:xfrm>
            <a:off x="1176400" y="4755550"/>
            <a:ext cx="3009025" cy="1230675"/>
          </a:xfrm>
          <a:prstGeom prst="rect">
            <a:avLst/>
          </a:prstGeom>
          <a:noFill/>
          <a:ln>
            <a:noFill/>
          </a:ln>
        </p:spPr>
      </p:pic>
      <p:pic>
        <p:nvPicPr>
          <p:cNvPr id="457" name="Google Shape;457;g312c7ff1c6d_0_12"/>
          <p:cNvPicPr preferRelativeResize="0"/>
          <p:nvPr/>
        </p:nvPicPr>
        <p:blipFill rotWithShape="1">
          <a:blip r:embed="rId7">
            <a:alphaModFix/>
          </a:blip>
          <a:srcRect b="0" l="14496" r="48756" t="20242"/>
          <a:stretch/>
        </p:blipFill>
        <p:spPr>
          <a:xfrm>
            <a:off x="1082450" y="2468888"/>
            <a:ext cx="2306525" cy="2286650"/>
          </a:xfrm>
          <a:prstGeom prst="rect">
            <a:avLst/>
          </a:prstGeom>
          <a:noFill/>
          <a:ln>
            <a:noFill/>
          </a:ln>
        </p:spPr>
      </p:pic>
      <p:pic>
        <p:nvPicPr>
          <p:cNvPr id="458" name="Google Shape;458;g312c7ff1c6d_0_12"/>
          <p:cNvPicPr preferRelativeResize="0"/>
          <p:nvPr/>
        </p:nvPicPr>
        <p:blipFill rotWithShape="1">
          <a:blip r:embed="rId7">
            <a:alphaModFix/>
          </a:blip>
          <a:srcRect b="93036" l="0" r="45542" t="0"/>
          <a:stretch/>
        </p:blipFill>
        <p:spPr>
          <a:xfrm>
            <a:off x="367750" y="2028950"/>
            <a:ext cx="3418249" cy="1996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g34a49d2c12d_0_76"/>
          <p:cNvSpPr txBox="1"/>
          <p:nvPr>
            <p:ph type="title"/>
          </p:nvPr>
        </p:nvSpPr>
        <p:spPr>
          <a:xfrm>
            <a:off x="838200" y="365126"/>
            <a:ext cx="9538200" cy="8301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sv-SE"/>
              <a:t>Open Science - more than publications</a:t>
            </a:r>
            <a:endParaRPr/>
          </a:p>
        </p:txBody>
      </p:sp>
      <p:pic>
        <p:nvPicPr>
          <p:cNvPr id="210" name="Google Shape;210;g34a49d2c12d_0_76"/>
          <p:cNvPicPr preferRelativeResize="0"/>
          <p:nvPr/>
        </p:nvPicPr>
        <p:blipFill>
          <a:blip r:embed="rId3">
            <a:alphaModFix/>
          </a:blip>
          <a:stretch>
            <a:fillRect/>
          </a:stretch>
        </p:blipFill>
        <p:spPr>
          <a:xfrm>
            <a:off x="1905000" y="1347625"/>
            <a:ext cx="8211825" cy="5411725"/>
          </a:xfrm>
          <a:prstGeom prst="rect">
            <a:avLst/>
          </a:prstGeom>
          <a:noFill/>
          <a:ln>
            <a:noFill/>
          </a:ln>
        </p:spPr>
      </p:pic>
      <p:sp>
        <p:nvSpPr>
          <p:cNvPr id="211" name="Google Shape;211;g34a49d2c12d_0_76"/>
          <p:cNvSpPr txBox="1"/>
          <p:nvPr/>
        </p:nvSpPr>
        <p:spPr>
          <a:xfrm>
            <a:off x="167350" y="6344750"/>
            <a:ext cx="3600300" cy="31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1200" u="sng">
                <a:solidFill>
                  <a:schemeClr val="hlink"/>
                </a:solidFill>
                <a:latin typeface="Lato"/>
                <a:ea typeface="Lato"/>
                <a:cs typeface="Lato"/>
                <a:sym typeface="Lato"/>
                <a:hlinkClick r:id="rId4"/>
              </a:rPr>
              <a:t>UNESCO Recommendations on Open Science</a:t>
            </a:r>
            <a:endParaRPr sz="1200">
              <a:solidFill>
                <a:srgbClr val="171616"/>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g33fb296a945_26_26"/>
          <p:cNvSpPr txBox="1"/>
          <p:nvPr>
            <p:ph type="title"/>
          </p:nvPr>
        </p:nvSpPr>
        <p:spPr>
          <a:xfrm>
            <a:off x="838200" y="365126"/>
            <a:ext cx="95382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sv-SE"/>
              <a:t>CoARA in Sweden</a:t>
            </a:r>
            <a:endParaRPr/>
          </a:p>
        </p:txBody>
      </p:sp>
      <p:pic>
        <p:nvPicPr>
          <p:cNvPr id="465" name="Google Shape;465;g33fb296a945_26_26"/>
          <p:cNvPicPr preferRelativeResize="0"/>
          <p:nvPr/>
        </p:nvPicPr>
        <p:blipFill rotWithShape="1">
          <a:blip r:embed="rId3">
            <a:alphaModFix/>
          </a:blip>
          <a:srcRect b="0" l="0" r="0" t="0"/>
          <a:stretch/>
        </p:blipFill>
        <p:spPr>
          <a:xfrm>
            <a:off x="152400" y="1347626"/>
            <a:ext cx="4017023" cy="5357974"/>
          </a:xfrm>
          <a:prstGeom prst="rect">
            <a:avLst/>
          </a:prstGeom>
          <a:noFill/>
          <a:ln>
            <a:noFill/>
          </a:ln>
        </p:spPr>
      </p:pic>
      <p:pic>
        <p:nvPicPr>
          <p:cNvPr id="466" name="Google Shape;466;g33fb296a945_26_26"/>
          <p:cNvPicPr preferRelativeResize="0"/>
          <p:nvPr/>
        </p:nvPicPr>
        <p:blipFill rotWithShape="1">
          <a:blip r:embed="rId4">
            <a:alphaModFix/>
          </a:blip>
          <a:srcRect b="0" l="0" r="0" t="0"/>
          <a:stretch/>
        </p:blipFill>
        <p:spPr>
          <a:xfrm>
            <a:off x="4321824" y="1347625"/>
            <a:ext cx="3637925" cy="2495475"/>
          </a:xfrm>
          <a:prstGeom prst="rect">
            <a:avLst/>
          </a:prstGeom>
          <a:noFill/>
          <a:ln>
            <a:noFill/>
          </a:ln>
        </p:spPr>
      </p:pic>
      <p:sp>
        <p:nvSpPr>
          <p:cNvPr id="467" name="Google Shape;467;g33fb296a945_26_26"/>
          <p:cNvSpPr txBox="1"/>
          <p:nvPr/>
        </p:nvSpPr>
        <p:spPr>
          <a:xfrm>
            <a:off x="8260350" y="3280800"/>
            <a:ext cx="3003000" cy="170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1" i="0" lang="sv-SE" sz="2200" u="none" cap="none" strike="noStrike">
                <a:solidFill>
                  <a:srgbClr val="171616"/>
                </a:solidFill>
                <a:latin typeface="Lato"/>
                <a:ea typeface="Lato"/>
                <a:cs typeface="Lato"/>
                <a:sym typeface="Lato"/>
              </a:rPr>
              <a:t>33 signatories</a:t>
            </a:r>
            <a:endParaRPr b="1" i="0" sz="2200" u="none" cap="none" strike="noStrike">
              <a:solidFill>
                <a:srgbClr val="171616"/>
              </a:solidFill>
              <a:latin typeface="Lato"/>
              <a:ea typeface="Lato"/>
              <a:cs typeface="Lato"/>
              <a:sym typeface="Lato"/>
            </a:endParaRPr>
          </a:p>
          <a:p>
            <a:pPr indent="-368300" lvl="0" marL="457200" marR="0" rtl="0" algn="l">
              <a:lnSpc>
                <a:spcPct val="100000"/>
              </a:lnSpc>
              <a:spcBef>
                <a:spcPts val="0"/>
              </a:spcBef>
              <a:spcAft>
                <a:spcPts val="0"/>
              </a:spcAft>
              <a:buClr>
                <a:srgbClr val="171616"/>
              </a:buClr>
              <a:buSzPts val="2200"/>
              <a:buFont typeface="Lato"/>
              <a:buChar char="●"/>
            </a:pPr>
            <a:r>
              <a:rPr b="0" i="0" lang="sv-SE" sz="2200" u="none" cap="none" strike="noStrike">
                <a:solidFill>
                  <a:srgbClr val="171616"/>
                </a:solidFill>
                <a:latin typeface="Lato"/>
                <a:ea typeface="Lato"/>
                <a:cs typeface="Lato"/>
                <a:sym typeface="Lato"/>
              </a:rPr>
              <a:t>universities</a:t>
            </a:r>
            <a:endParaRPr b="0" i="0" sz="2200" u="none" cap="none" strike="noStrike">
              <a:solidFill>
                <a:srgbClr val="171616"/>
              </a:solidFill>
              <a:latin typeface="Lato"/>
              <a:ea typeface="Lato"/>
              <a:cs typeface="Lato"/>
              <a:sym typeface="Lato"/>
            </a:endParaRPr>
          </a:p>
          <a:p>
            <a:pPr indent="-368300" lvl="0" marL="457200" marR="0" rtl="0" algn="l">
              <a:lnSpc>
                <a:spcPct val="100000"/>
              </a:lnSpc>
              <a:spcBef>
                <a:spcPts val="0"/>
              </a:spcBef>
              <a:spcAft>
                <a:spcPts val="0"/>
              </a:spcAft>
              <a:buClr>
                <a:srgbClr val="171616"/>
              </a:buClr>
              <a:buSzPts val="2200"/>
              <a:buFont typeface="Lato"/>
              <a:buChar char="●"/>
            </a:pPr>
            <a:r>
              <a:rPr b="0" i="0" lang="sv-SE" sz="2200" u="none" cap="none" strike="noStrike">
                <a:solidFill>
                  <a:srgbClr val="171616"/>
                </a:solidFill>
                <a:latin typeface="Lato"/>
                <a:ea typeface="Lato"/>
                <a:cs typeface="Lato"/>
                <a:sym typeface="Lato"/>
              </a:rPr>
              <a:t>funders</a:t>
            </a:r>
            <a:endParaRPr b="0" i="0" sz="2200" u="none" cap="none" strike="noStrike">
              <a:solidFill>
                <a:srgbClr val="171616"/>
              </a:solidFill>
              <a:latin typeface="Lato"/>
              <a:ea typeface="Lato"/>
              <a:cs typeface="Lato"/>
              <a:sym typeface="Lato"/>
            </a:endParaRPr>
          </a:p>
          <a:p>
            <a:pPr indent="-368300" lvl="0" marL="457200" marR="0" rtl="0" algn="l">
              <a:lnSpc>
                <a:spcPct val="100000"/>
              </a:lnSpc>
              <a:spcBef>
                <a:spcPts val="0"/>
              </a:spcBef>
              <a:spcAft>
                <a:spcPts val="0"/>
              </a:spcAft>
              <a:buClr>
                <a:srgbClr val="171616"/>
              </a:buClr>
              <a:buSzPts val="2200"/>
              <a:buFont typeface="Lato"/>
              <a:buChar char="●"/>
            </a:pPr>
            <a:r>
              <a:rPr b="0" i="0" lang="sv-SE" sz="2200" u="none" cap="none" strike="noStrike">
                <a:solidFill>
                  <a:srgbClr val="171616"/>
                </a:solidFill>
                <a:latin typeface="Lato"/>
                <a:ea typeface="Lato"/>
                <a:cs typeface="Lato"/>
                <a:sym typeface="Lato"/>
              </a:rPr>
              <a:t>organisations</a:t>
            </a:r>
            <a:endParaRPr b="0" i="0" sz="2200" u="none" cap="none" strike="noStrike">
              <a:solidFill>
                <a:srgbClr val="171616"/>
              </a:solidFill>
              <a:latin typeface="Lato"/>
              <a:ea typeface="Lato"/>
              <a:cs typeface="Lato"/>
              <a:sym typeface="Lato"/>
            </a:endParaRPr>
          </a:p>
        </p:txBody>
      </p:sp>
      <p:sp>
        <p:nvSpPr>
          <p:cNvPr id="468" name="Google Shape;468;g33fb296a945_26_26"/>
          <p:cNvSpPr txBox="1"/>
          <p:nvPr/>
        </p:nvSpPr>
        <p:spPr>
          <a:xfrm>
            <a:off x="8759425" y="6331500"/>
            <a:ext cx="31443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sv-SE" sz="900" u="sng" cap="none" strike="noStrike">
                <a:solidFill>
                  <a:schemeClr val="hlink"/>
                </a:solidFill>
                <a:latin typeface="Lato"/>
                <a:ea typeface="Lato"/>
                <a:cs typeface="Lato"/>
                <a:sym typeface="Lato"/>
                <a:hlinkClick r:id="rId5"/>
              </a:rPr>
              <a:t>https://coara.eu/working-groups/national-chapters/coara-national-chapter-sweden/</a:t>
            </a:r>
            <a:endParaRPr b="0" i="0" sz="900" u="none" cap="none" strike="noStrike">
              <a:solidFill>
                <a:srgbClr val="000000"/>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g3418051a5aa_0_10"/>
          <p:cNvSpPr txBox="1"/>
          <p:nvPr>
            <p:ph type="title"/>
          </p:nvPr>
        </p:nvSpPr>
        <p:spPr>
          <a:xfrm>
            <a:off x="838200" y="365126"/>
            <a:ext cx="95382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sv-SE"/>
              <a:t>CoARA in Sweden</a:t>
            </a:r>
            <a:endParaRPr/>
          </a:p>
        </p:txBody>
      </p:sp>
      <p:pic>
        <p:nvPicPr>
          <p:cNvPr id="475" name="Google Shape;475;g3418051a5aa_0_10"/>
          <p:cNvPicPr preferRelativeResize="0"/>
          <p:nvPr/>
        </p:nvPicPr>
        <p:blipFill rotWithShape="1">
          <a:blip r:embed="rId3">
            <a:alphaModFix/>
          </a:blip>
          <a:srcRect b="0" l="0" r="0" t="0"/>
          <a:stretch/>
        </p:blipFill>
        <p:spPr>
          <a:xfrm>
            <a:off x="8473975" y="2109626"/>
            <a:ext cx="3489424" cy="4289190"/>
          </a:xfrm>
          <a:prstGeom prst="rect">
            <a:avLst/>
          </a:prstGeom>
          <a:noFill/>
          <a:ln>
            <a:noFill/>
          </a:ln>
        </p:spPr>
      </p:pic>
      <p:pic>
        <p:nvPicPr>
          <p:cNvPr id="476" name="Google Shape;476;g3418051a5aa_0_10"/>
          <p:cNvPicPr preferRelativeResize="0"/>
          <p:nvPr/>
        </p:nvPicPr>
        <p:blipFill rotWithShape="1">
          <a:blip r:embed="rId4">
            <a:alphaModFix/>
          </a:blip>
          <a:srcRect b="0" l="0" r="0" t="0"/>
          <a:stretch/>
        </p:blipFill>
        <p:spPr>
          <a:xfrm>
            <a:off x="8402325" y="1515475"/>
            <a:ext cx="3580125" cy="694325"/>
          </a:xfrm>
          <a:prstGeom prst="rect">
            <a:avLst/>
          </a:prstGeom>
          <a:noFill/>
          <a:ln>
            <a:noFill/>
          </a:ln>
        </p:spPr>
      </p:pic>
      <p:sp>
        <p:nvSpPr>
          <p:cNvPr id="477" name="Google Shape;477;g3418051a5aa_0_10"/>
          <p:cNvSpPr txBox="1"/>
          <p:nvPr/>
        </p:nvSpPr>
        <p:spPr>
          <a:xfrm>
            <a:off x="8759425" y="6331500"/>
            <a:ext cx="31443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sv-SE" sz="900" u="sng" cap="none" strike="noStrike">
                <a:solidFill>
                  <a:schemeClr val="hlink"/>
                </a:solidFill>
                <a:latin typeface="Lato"/>
                <a:ea typeface="Lato"/>
                <a:cs typeface="Lato"/>
                <a:sym typeface="Lato"/>
                <a:hlinkClick r:id="rId5"/>
              </a:rPr>
              <a:t>https://coara.eu/working-groups/national-chapters/coara-national-chapter-sweden/</a:t>
            </a:r>
            <a:endParaRPr b="0" i="0" sz="900" u="none" cap="none" strike="noStrike">
              <a:solidFill>
                <a:srgbClr val="000000"/>
              </a:solidFill>
              <a:latin typeface="Lato"/>
              <a:ea typeface="Lato"/>
              <a:cs typeface="Lato"/>
              <a:sym typeface="Lato"/>
            </a:endParaRPr>
          </a:p>
        </p:txBody>
      </p:sp>
      <p:sp>
        <p:nvSpPr>
          <p:cNvPr id="478" name="Google Shape;478;g3418051a5aa_0_10"/>
          <p:cNvSpPr txBox="1"/>
          <p:nvPr/>
        </p:nvSpPr>
        <p:spPr>
          <a:xfrm>
            <a:off x="742375" y="1469725"/>
            <a:ext cx="7263300" cy="465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1" i="0" lang="sv-SE" sz="2200" u="none" cap="none" strike="noStrike">
                <a:solidFill>
                  <a:schemeClr val="accent4"/>
                </a:solidFill>
                <a:latin typeface="Lato"/>
                <a:ea typeface="Lato"/>
                <a:cs typeface="Lato"/>
                <a:sym typeface="Lato"/>
              </a:rPr>
              <a:t>Key objectives:</a:t>
            </a:r>
            <a:br>
              <a:rPr b="1" i="0" lang="sv-SE" sz="2200" u="none" cap="none" strike="noStrike">
                <a:solidFill>
                  <a:schemeClr val="accent2"/>
                </a:solidFill>
                <a:latin typeface="Lato"/>
                <a:ea typeface="Lato"/>
                <a:cs typeface="Lato"/>
                <a:sym typeface="Lato"/>
              </a:rPr>
            </a:br>
            <a:endParaRPr b="1" i="0" sz="22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rgbClr val="000000"/>
              </a:buClr>
              <a:buSzPts val="1500"/>
              <a:buFont typeface="Lato"/>
              <a:buChar char="●"/>
            </a:pPr>
            <a:r>
              <a:rPr b="1" i="0" lang="sv-SE" sz="1600" u="none" cap="none" strike="noStrike">
                <a:solidFill>
                  <a:schemeClr val="accent2"/>
                </a:solidFill>
                <a:latin typeface="Lato"/>
                <a:ea typeface="Lato"/>
                <a:cs typeface="Lato"/>
                <a:sym typeface="Lato"/>
              </a:rPr>
              <a:t>Develop Common Standards:</a:t>
            </a:r>
            <a:r>
              <a:rPr b="0" i="0" lang="sv-SE" sz="1600" u="none" cap="none" strike="noStrike">
                <a:solidFill>
                  <a:schemeClr val="accent2"/>
                </a:solidFill>
                <a:latin typeface="Lato"/>
                <a:ea typeface="Lato"/>
                <a:cs typeface="Lato"/>
                <a:sym typeface="Lato"/>
              </a:rPr>
              <a:t> </a:t>
            </a:r>
            <a:r>
              <a:rPr b="0" i="0" lang="sv-SE" sz="1500" u="none" cap="none" strike="noStrike">
                <a:solidFill>
                  <a:schemeClr val="dk1"/>
                </a:solidFill>
                <a:latin typeface="Lato"/>
                <a:ea typeface="Lato"/>
                <a:cs typeface="Lato"/>
                <a:sym typeface="Lato"/>
              </a:rPr>
              <a:t>Collaborate at the national level to identify and implement unified standards for assessing research, </a:t>
            </a:r>
            <a:r>
              <a:rPr b="1" i="0" lang="sv-SE" sz="1500" u="none" cap="none" strike="noStrike">
                <a:solidFill>
                  <a:schemeClr val="dk1"/>
                </a:solidFill>
                <a:latin typeface="Lato"/>
                <a:ea typeface="Lato"/>
                <a:cs typeface="Lato"/>
                <a:sym typeface="Lato"/>
              </a:rPr>
              <a:t>moving beyond traditional metrics like publication counts and citation numbers</a:t>
            </a:r>
            <a:br>
              <a:rPr b="1" i="0" lang="sv-SE" sz="1500" u="none" cap="none" strike="noStrike">
                <a:solidFill>
                  <a:schemeClr val="dk1"/>
                </a:solidFill>
                <a:latin typeface="Lato"/>
                <a:ea typeface="Lato"/>
                <a:cs typeface="Lato"/>
                <a:sym typeface="Lato"/>
              </a:rPr>
            </a:br>
            <a:endParaRPr b="1" i="0" sz="1500" u="none" cap="none" strike="noStrike">
              <a:solidFill>
                <a:schemeClr val="dk1"/>
              </a:solidFill>
              <a:latin typeface="Lato"/>
              <a:ea typeface="Lato"/>
              <a:cs typeface="Lato"/>
              <a:sym typeface="Lato"/>
            </a:endParaRPr>
          </a:p>
          <a:p>
            <a:pPr indent="-323850" lvl="0" marL="457200" marR="0" rtl="0" algn="l">
              <a:lnSpc>
                <a:spcPct val="100000"/>
              </a:lnSpc>
              <a:spcBef>
                <a:spcPts val="0"/>
              </a:spcBef>
              <a:spcAft>
                <a:spcPts val="0"/>
              </a:spcAft>
              <a:buClr>
                <a:schemeClr val="dk1"/>
              </a:buClr>
              <a:buSzPts val="1500"/>
              <a:buFont typeface="Lato"/>
              <a:buChar char="●"/>
            </a:pPr>
            <a:r>
              <a:rPr b="1" i="0" lang="sv-SE" sz="1700" u="none" cap="none" strike="noStrike">
                <a:solidFill>
                  <a:schemeClr val="accent2"/>
                </a:solidFill>
                <a:latin typeface="Lato"/>
                <a:ea typeface="Lato"/>
                <a:cs typeface="Lato"/>
                <a:sym typeface="Lato"/>
              </a:rPr>
              <a:t>Promote Experience Sharing:</a:t>
            </a:r>
            <a:r>
              <a:rPr b="0" i="0" lang="sv-SE" sz="1700" u="none" cap="none" strike="noStrike">
                <a:solidFill>
                  <a:schemeClr val="accent4"/>
                </a:solidFill>
                <a:latin typeface="Lato"/>
                <a:ea typeface="Lato"/>
                <a:cs typeface="Lato"/>
                <a:sym typeface="Lato"/>
              </a:rPr>
              <a:t> </a:t>
            </a:r>
            <a:r>
              <a:rPr b="0" i="0" lang="sv-SE" sz="1500" u="none" cap="none" strike="noStrike">
                <a:solidFill>
                  <a:schemeClr val="dk1"/>
                </a:solidFill>
                <a:latin typeface="Lato"/>
                <a:ea typeface="Lato"/>
                <a:cs typeface="Lato"/>
                <a:sym typeface="Lato"/>
              </a:rPr>
              <a:t>Encourage the exchange of experiences and best practices among Swedish universities and research institutions to facilitate the </a:t>
            </a:r>
            <a:r>
              <a:rPr b="1" i="0" lang="sv-SE" sz="1500" u="none" cap="none" strike="noStrike">
                <a:solidFill>
                  <a:schemeClr val="dk1"/>
                </a:solidFill>
                <a:latin typeface="Lato"/>
                <a:ea typeface="Lato"/>
                <a:cs typeface="Lato"/>
                <a:sym typeface="Lato"/>
              </a:rPr>
              <a:t>adoption of new assessment models</a:t>
            </a:r>
            <a:br>
              <a:rPr b="1" i="0" lang="sv-SE" sz="1500" u="none" cap="none" strike="noStrike">
                <a:solidFill>
                  <a:schemeClr val="dk1"/>
                </a:solidFill>
                <a:latin typeface="Lato"/>
                <a:ea typeface="Lato"/>
                <a:cs typeface="Lato"/>
                <a:sym typeface="Lato"/>
              </a:rPr>
            </a:br>
            <a:endParaRPr b="1" i="0" sz="1500" u="none" cap="none" strike="noStrike">
              <a:solidFill>
                <a:schemeClr val="dk1"/>
              </a:solidFill>
              <a:latin typeface="Lato"/>
              <a:ea typeface="Lato"/>
              <a:cs typeface="Lato"/>
              <a:sym typeface="Lato"/>
            </a:endParaRPr>
          </a:p>
          <a:p>
            <a:pPr indent="-323850" lvl="0" marL="457200" marR="0" rtl="0" algn="l">
              <a:lnSpc>
                <a:spcPct val="100000"/>
              </a:lnSpc>
              <a:spcBef>
                <a:spcPts val="0"/>
              </a:spcBef>
              <a:spcAft>
                <a:spcPts val="0"/>
              </a:spcAft>
              <a:buClr>
                <a:schemeClr val="dk1"/>
              </a:buClr>
              <a:buSzPts val="1500"/>
              <a:buFont typeface="Lato"/>
              <a:buChar char="●"/>
            </a:pPr>
            <a:r>
              <a:rPr b="1" i="0" lang="sv-SE" sz="1700" u="none" cap="none" strike="noStrike">
                <a:solidFill>
                  <a:schemeClr val="accent2"/>
                </a:solidFill>
                <a:latin typeface="Lato"/>
                <a:ea typeface="Lato"/>
                <a:cs typeface="Lato"/>
                <a:sym typeface="Lato"/>
              </a:rPr>
              <a:t>Engage Major Funders:</a:t>
            </a:r>
            <a:r>
              <a:rPr b="0" i="0" lang="sv-SE" sz="1700" u="none" cap="none" strike="noStrike">
                <a:solidFill>
                  <a:schemeClr val="accent2"/>
                </a:solidFill>
                <a:latin typeface="Lato"/>
                <a:ea typeface="Lato"/>
                <a:cs typeface="Lato"/>
                <a:sym typeface="Lato"/>
              </a:rPr>
              <a:t> </a:t>
            </a:r>
            <a:r>
              <a:rPr b="0" i="0" lang="sv-SE" sz="1500" u="none" cap="none" strike="noStrike">
                <a:solidFill>
                  <a:schemeClr val="dk1"/>
                </a:solidFill>
                <a:latin typeface="Lato"/>
                <a:ea typeface="Lato"/>
                <a:cs typeface="Lato"/>
                <a:sym typeface="Lato"/>
              </a:rPr>
              <a:t>Work towards involving major funding bodies in the reform process to </a:t>
            </a:r>
            <a:r>
              <a:rPr b="1" i="0" lang="sv-SE" sz="1500" u="none" cap="none" strike="noStrike">
                <a:solidFill>
                  <a:schemeClr val="dk1"/>
                </a:solidFill>
                <a:latin typeface="Lato"/>
                <a:ea typeface="Lato"/>
                <a:cs typeface="Lato"/>
                <a:sym typeface="Lato"/>
              </a:rPr>
              <a:t>ensure comprehensive changes in research assessment that encompass both academic and societal contributions</a:t>
            </a:r>
            <a:br>
              <a:rPr b="0" i="0" lang="sv-SE" sz="1500" u="none" cap="none" strike="noStrike">
                <a:solidFill>
                  <a:schemeClr val="dk1"/>
                </a:solidFill>
                <a:latin typeface="Lato"/>
                <a:ea typeface="Lato"/>
                <a:cs typeface="Lato"/>
                <a:sym typeface="Lato"/>
              </a:rPr>
            </a:br>
            <a:endParaRPr b="0" i="0" sz="1500" u="none" cap="none" strike="noStrike">
              <a:solidFill>
                <a:schemeClr val="dk1"/>
              </a:solidFill>
              <a:latin typeface="Lato"/>
              <a:ea typeface="Lato"/>
              <a:cs typeface="Lato"/>
              <a:sym typeface="Lato"/>
            </a:endParaRPr>
          </a:p>
          <a:p>
            <a:pPr indent="-323850" lvl="0" marL="457200" marR="0" rtl="0" algn="l">
              <a:lnSpc>
                <a:spcPct val="100000"/>
              </a:lnSpc>
              <a:spcBef>
                <a:spcPts val="0"/>
              </a:spcBef>
              <a:spcAft>
                <a:spcPts val="0"/>
              </a:spcAft>
              <a:buClr>
                <a:schemeClr val="dk1"/>
              </a:buClr>
              <a:buSzPts val="1500"/>
              <a:buFont typeface="Lato"/>
              <a:buChar char="●"/>
            </a:pPr>
            <a:r>
              <a:rPr b="1" i="0" lang="sv-SE" sz="1700" u="none" cap="none" strike="noStrike">
                <a:solidFill>
                  <a:schemeClr val="accent2"/>
                </a:solidFill>
                <a:latin typeface="Lato"/>
                <a:ea typeface="Lato"/>
                <a:cs typeface="Lato"/>
                <a:sym typeface="Lato"/>
              </a:rPr>
              <a:t>Contribute to the CoARA Community:</a:t>
            </a:r>
            <a:r>
              <a:rPr b="0" i="0" lang="sv-SE" sz="1700" u="none" cap="none" strike="noStrike">
                <a:solidFill>
                  <a:schemeClr val="dk1"/>
                </a:solidFill>
                <a:latin typeface="Lato"/>
                <a:ea typeface="Lato"/>
                <a:cs typeface="Lato"/>
                <a:sym typeface="Lato"/>
              </a:rPr>
              <a:t> </a:t>
            </a:r>
            <a:r>
              <a:rPr b="0" i="0" lang="sv-SE" sz="1500" u="none" cap="none" strike="noStrike">
                <a:solidFill>
                  <a:schemeClr val="dk1"/>
                </a:solidFill>
                <a:latin typeface="Lato"/>
                <a:ea typeface="Lato"/>
                <a:cs typeface="Lato"/>
                <a:sym typeface="Lato"/>
              </a:rPr>
              <a:t>Actively </a:t>
            </a:r>
            <a:r>
              <a:rPr b="1" i="0" lang="sv-SE" sz="1500" u="none" cap="none" strike="noStrike">
                <a:solidFill>
                  <a:schemeClr val="dk1"/>
                </a:solidFill>
                <a:latin typeface="Lato"/>
                <a:ea typeface="Lato"/>
                <a:cs typeface="Lato"/>
                <a:sym typeface="Lato"/>
              </a:rPr>
              <a:t>share successful examples</a:t>
            </a:r>
            <a:r>
              <a:rPr b="0" i="0" lang="sv-SE" sz="1500" u="none" cap="none" strike="noStrike">
                <a:solidFill>
                  <a:schemeClr val="dk1"/>
                </a:solidFill>
                <a:latin typeface="Lato"/>
                <a:ea typeface="Lato"/>
                <a:cs typeface="Lato"/>
                <a:sym typeface="Lato"/>
              </a:rPr>
              <a:t> and insights from the Swedish context with the broader CoARA community to </a:t>
            </a:r>
            <a:r>
              <a:rPr b="1" i="0" lang="sv-SE" sz="1500" u="none" cap="none" strike="noStrike">
                <a:solidFill>
                  <a:schemeClr val="dk1"/>
                </a:solidFill>
                <a:latin typeface="Lato"/>
                <a:ea typeface="Lato"/>
                <a:cs typeface="Lato"/>
                <a:sym typeface="Lato"/>
              </a:rPr>
              <a:t>support global efforts in research assessment reform</a:t>
            </a:r>
            <a:endParaRPr b="1" i="0" sz="1500" u="none" cap="none" strike="noStrike">
              <a:solidFill>
                <a:schemeClr val="dk1"/>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g3418051a5aa_0_26"/>
          <p:cNvSpPr txBox="1"/>
          <p:nvPr>
            <p:ph idx="1" type="body"/>
          </p:nvPr>
        </p:nvSpPr>
        <p:spPr>
          <a:xfrm>
            <a:off x="742950" y="1334400"/>
            <a:ext cx="5407800" cy="46902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1000"/>
              </a:spcBef>
              <a:spcAft>
                <a:spcPts val="0"/>
              </a:spcAft>
              <a:buSzPts val="1800"/>
              <a:buNone/>
            </a:pPr>
            <a:r>
              <a:rPr b="1" lang="sv-SE" sz="2000">
                <a:latin typeface="Lato"/>
                <a:ea typeface="Lato"/>
                <a:cs typeface="Lato"/>
                <a:sym typeface="Lato"/>
              </a:rPr>
              <a:t>Working groups</a:t>
            </a:r>
            <a:endParaRPr b="1" sz="2000">
              <a:latin typeface="Lato"/>
              <a:ea typeface="Lato"/>
              <a:cs typeface="Lato"/>
              <a:sym typeface="Lato"/>
            </a:endParaRPr>
          </a:p>
          <a:p>
            <a:pPr indent="0" lvl="0" marL="0" rtl="0" algn="l">
              <a:lnSpc>
                <a:spcPct val="90000"/>
              </a:lnSpc>
              <a:spcBef>
                <a:spcPts val="1000"/>
              </a:spcBef>
              <a:spcAft>
                <a:spcPts val="0"/>
              </a:spcAft>
              <a:buSzPts val="1800"/>
              <a:buNone/>
            </a:pPr>
            <a:r>
              <a:t/>
            </a:r>
            <a:endParaRPr b="1" sz="2000">
              <a:latin typeface="Lato"/>
              <a:ea typeface="Lato"/>
              <a:cs typeface="Lato"/>
              <a:sym typeface="Lato"/>
            </a:endParaRPr>
          </a:p>
          <a:p>
            <a:pPr indent="0" lvl="0" marL="0" rtl="0" algn="l">
              <a:lnSpc>
                <a:spcPct val="90000"/>
              </a:lnSpc>
              <a:spcBef>
                <a:spcPts val="1000"/>
              </a:spcBef>
              <a:spcAft>
                <a:spcPts val="0"/>
              </a:spcAft>
              <a:buSzPts val="1800"/>
              <a:buNone/>
            </a:pPr>
            <a:r>
              <a:rPr b="1" lang="sv-SE" sz="1800">
                <a:solidFill>
                  <a:schemeClr val="accent2"/>
                </a:solidFill>
                <a:latin typeface="Lato"/>
                <a:ea typeface="Lato"/>
                <a:cs typeface="Lato"/>
                <a:sym typeface="Lato"/>
              </a:rPr>
              <a:t>1. Research applications at national level, </a:t>
            </a:r>
            <a:br>
              <a:rPr b="1" lang="sv-SE" sz="1800">
                <a:solidFill>
                  <a:schemeClr val="accent2"/>
                </a:solidFill>
                <a:latin typeface="Lato"/>
                <a:ea typeface="Lato"/>
                <a:cs typeface="Lato"/>
                <a:sym typeface="Lato"/>
              </a:rPr>
            </a:br>
            <a:r>
              <a:rPr b="1" lang="sv-SE" sz="1800">
                <a:solidFill>
                  <a:schemeClr val="accent2"/>
                </a:solidFill>
                <a:latin typeface="Lato"/>
                <a:ea typeface="Lato"/>
                <a:cs typeface="Lato"/>
                <a:sym typeface="Lato"/>
              </a:rPr>
              <a:t>individual and environmental support </a:t>
            </a:r>
            <a:endParaRPr b="1" sz="1800">
              <a:solidFill>
                <a:schemeClr val="accent2"/>
              </a:solidFill>
              <a:latin typeface="Lato"/>
              <a:ea typeface="Lato"/>
              <a:cs typeface="Lato"/>
              <a:sym typeface="Lato"/>
            </a:endParaRPr>
          </a:p>
          <a:p>
            <a:pPr indent="0" lvl="0" marL="0" rtl="0" algn="l">
              <a:lnSpc>
                <a:spcPct val="90000"/>
              </a:lnSpc>
              <a:spcBef>
                <a:spcPts val="1000"/>
              </a:spcBef>
              <a:spcAft>
                <a:spcPts val="0"/>
              </a:spcAft>
              <a:buSzPts val="1800"/>
              <a:buNone/>
            </a:pPr>
            <a:r>
              <a:rPr lang="sv-SE" sz="1800">
                <a:solidFill>
                  <a:schemeClr val="dk1"/>
                </a:solidFill>
                <a:latin typeface="Lato"/>
                <a:ea typeface="Lato"/>
                <a:cs typeface="Lato"/>
                <a:sym typeface="Lato"/>
              </a:rPr>
              <a:t>Coco Norén, Uppsala University</a:t>
            </a:r>
            <a:endParaRPr sz="1800">
              <a:solidFill>
                <a:schemeClr val="dk1"/>
              </a:solidFill>
              <a:latin typeface="Lato"/>
              <a:ea typeface="Lato"/>
              <a:cs typeface="Lato"/>
              <a:sym typeface="Lato"/>
            </a:endParaRPr>
          </a:p>
          <a:p>
            <a:pPr indent="0" lvl="0" marL="0" rtl="0" algn="l">
              <a:lnSpc>
                <a:spcPct val="90000"/>
              </a:lnSpc>
              <a:spcBef>
                <a:spcPts val="1000"/>
              </a:spcBef>
              <a:spcAft>
                <a:spcPts val="0"/>
              </a:spcAft>
              <a:buClr>
                <a:schemeClr val="dk1"/>
              </a:buClr>
              <a:buSzPts val="1100"/>
              <a:buFont typeface="Arial"/>
              <a:buNone/>
            </a:pPr>
            <a:r>
              <a:rPr b="1" lang="sv-SE" sz="1800">
                <a:solidFill>
                  <a:schemeClr val="accent2"/>
                </a:solidFill>
                <a:latin typeface="Lato"/>
                <a:ea typeface="Lato"/>
                <a:cs typeface="Lato"/>
                <a:sym typeface="Lato"/>
              </a:rPr>
              <a:t>2. Good practice in the evaluation of researchers, research training and career paths</a:t>
            </a:r>
            <a:endParaRPr b="1" sz="1800">
              <a:solidFill>
                <a:schemeClr val="accent2"/>
              </a:solidFill>
              <a:latin typeface="Lato"/>
              <a:ea typeface="Lato"/>
              <a:cs typeface="Lato"/>
              <a:sym typeface="Lato"/>
            </a:endParaRPr>
          </a:p>
          <a:p>
            <a:pPr indent="0" lvl="0" marL="0" rtl="0" algn="l">
              <a:lnSpc>
                <a:spcPct val="90000"/>
              </a:lnSpc>
              <a:spcBef>
                <a:spcPts val="1000"/>
              </a:spcBef>
              <a:spcAft>
                <a:spcPts val="0"/>
              </a:spcAft>
              <a:buClr>
                <a:schemeClr val="dk1"/>
              </a:buClr>
              <a:buSzPts val="1100"/>
              <a:buFont typeface="Arial"/>
              <a:buNone/>
            </a:pPr>
            <a:r>
              <a:rPr lang="sv-SE" sz="1800">
                <a:solidFill>
                  <a:schemeClr val="dk1"/>
                </a:solidFill>
                <a:latin typeface="Lato"/>
                <a:ea typeface="Lato"/>
                <a:cs typeface="Lato"/>
                <a:sym typeface="Lato"/>
              </a:rPr>
              <a:t>Adina L. Feldman, KI</a:t>
            </a:r>
            <a:endParaRPr sz="1800">
              <a:solidFill>
                <a:schemeClr val="dk1"/>
              </a:solidFill>
              <a:latin typeface="Lato"/>
              <a:ea typeface="Lato"/>
              <a:cs typeface="Lato"/>
              <a:sym typeface="Lato"/>
            </a:endParaRPr>
          </a:p>
          <a:p>
            <a:pPr indent="0" lvl="0" marL="0" rtl="0" algn="l">
              <a:lnSpc>
                <a:spcPct val="90000"/>
              </a:lnSpc>
              <a:spcBef>
                <a:spcPts val="1000"/>
              </a:spcBef>
              <a:spcAft>
                <a:spcPts val="0"/>
              </a:spcAft>
              <a:buSzPts val="1800"/>
              <a:buNone/>
            </a:pPr>
            <a:r>
              <a:rPr b="1" lang="sv-SE" sz="1800">
                <a:solidFill>
                  <a:schemeClr val="accent2"/>
                </a:solidFill>
                <a:latin typeface="Lato"/>
                <a:ea typeface="Lato"/>
                <a:cs typeface="Lato"/>
                <a:sym typeface="Lato"/>
              </a:rPr>
              <a:t>3. Responsible bibliometrics</a:t>
            </a:r>
            <a:endParaRPr b="1" sz="1800">
              <a:solidFill>
                <a:schemeClr val="accent2"/>
              </a:solidFill>
              <a:latin typeface="Lato"/>
              <a:ea typeface="Lato"/>
              <a:cs typeface="Lato"/>
              <a:sym typeface="Lato"/>
            </a:endParaRPr>
          </a:p>
          <a:p>
            <a:pPr indent="0" lvl="0" marL="0" rtl="0" algn="l">
              <a:lnSpc>
                <a:spcPct val="90000"/>
              </a:lnSpc>
              <a:spcBef>
                <a:spcPts val="1000"/>
              </a:spcBef>
              <a:spcAft>
                <a:spcPts val="0"/>
              </a:spcAft>
              <a:buClr>
                <a:schemeClr val="dk1"/>
              </a:buClr>
              <a:buSzPts val="1100"/>
              <a:buFont typeface="Arial"/>
              <a:buNone/>
            </a:pPr>
            <a:r>
              <a:rPr lang="sv-SE" sz="1800">
                <a:solidFill>
                  <a:schemeClr val="dk1"/>
                </a:solidFill>
                <a:latin typeface="Lato"/>
                <a:ea typeface="Lato"/>
                <a:cs typeface="Lato"/>
                <a:sym typeface="Lato"/>
              </a:rPr>
              <a:t>Katrine Riklund, Umeå University</a:t>
            </a:r>
            <a:endParaRPr sz="1800">
              <a:solidFill>
                <a:schemeClr val="dk1"/>
              </a:solidFill>
              <a:latin typeface="Lato"/>
              <a:ea typeface="Lato"/>
              <a:cs typeface="Lato"/>
              <a:sym typeface="Lato"/>
            </a:endParaRPr>
          </a:p>
          <a:p>
            <a:pPr indent="0" lvl="0" marL="0" rtl="0" algn="l">
              <a:lnSpc>
                <a:spcPct val="90000"/>
              </a:lnSpc>
              <a:spcBef>
                <a:spcPts val="1000"/>
              </a:spcBef>
              <a:spcAft>
                <a:spcPts val="0"/>
              </a:spcAft>
              <a:buSzPts val="1800"/>
              <a:buNone/>
            </a:pPr>
            <a:r>
              <a:rPr b="1" lang="sv-SE" sz="1800">
                <a:solidFill>
                  <a:schemeClr val="accent2"/>
                </a:solidFill>
                <a:latin typeface="Lato"/>
                <a:ea typeface="Lato"/>
                <a:cs typeface="Lato"/>
                <a:sym typeface="Lato"/>
              </a:rPr>
              <a:t>4. Incentives for open science</a:t>
            </a:r>
            <a:endParaRPr b="1" sz="1800">
              <a:solidFill>
                <a:schemeClr val="accent2"/>
              </a:solidFill>
              <a:latin typeface="Lato"/>
              <a:ea typeface="Lato"/>
              <a:cs typeface="Lato"/>
              <a:sym typeface="Lato"/>
            </a:endParaRPr>
          </a:p>
          <a:p>
            <a:pPr indent="0" lvl="0" marL="0" rtl="0" algn="l">
              <a:lnSpc>
                <a:spcPct val="90000"/>
              </a:lnSpc>
              <a:spcBef>
                <a:spcPts val="1000"/>
              </a:spcBef>
              <a:spcAft>
                <a:spcPts val="0"/>
              </a:spcAft>
              <a:buClr>
                <a:schemeClr val="dk1"/>
              </a:buClr>
              <a:buSzPts val="1100"/>
              <a:buFont typeface="Arial"/>
              <a:buNone/>
            </a:pPr>
            <a:r>
              <a:rPr lang="sv-SE" sz="1800">
                <a:solidFill>
                  <a:schemeClr val="dk1"/>
                </a:solidFill>
                <a:latin typeface="Lato"/>
                <a:ea typeface="Lato"/>
                <a:cs typeface="Lato"/>
                <a:sym typeface="Lato"/>
              </a:rPr>
              <a:t>Gustav Nilsonne, SweRN/KI</a:t>
            </a:r>
            <a:endParaRPr sz="1800">
              <a:solidFill>
                <a:schemeClr val="dk1"/>
              </a:solidFill>
              <a:latin typeface="Lato"/>
              <a:ea typeface="Lato"/>
              <a:cs typeface="Lato"/>
              <a:sym typeface="Lato"/>
            </a:endParaRPr>
          </a:p>
          <a:p>
            <a:pPr indent="0" lvl="0" marL="0" rtl="0" algn="l">
              <a:lnSpc>
                <a:spcPct val="90000"/>
              </a:lnSpc>
              <a:spcBef>
                <a:spcPts val="1000"/>
              </a:spcBef>
              <a:spcAft>
                <a:spcPts val="0"/>
              </a:spcAft>
              <a:buSzPts val="1800"/>
              <a:buNone/>
            </a:pPr>
            <a:r>
              <a:rPr b="1" lang="sv-SE" sz="1800">
                <a:solidFill>
                  <a:schemeClr val="accent2"/>
                </a:solidFill>
                <a:latin typeface="Lato"/>
                <a:ea typeface="Lato"/>
                <a:cs typeface="Lato"/>
                <a:sym typeface="Lato"/>
              </a:rPr>
              <a:t>5. Merit values in collaboration and utilization</a:t>
            </a:r>
            <a:endParaRPr b="1" sz="1800">
              <a:solidFill>
                <a:schemeClr val="accent2"/>
              </a:solidFill>
              <a:latin typeface="Lato"/>
              <a:ea typeface="Lato"/>
              <a:cs typeface="Lato"/>
              <a:sym typeface="Lato"/>
            </a:endParaRPr>
          </a:p>
          <a:p>
            <a:pPr indent="0" lvl="0" marL="0" rtl="0" algn="l">
              <a:lnSpc>
                <a:spcPct val="90000"/>
              </a:lnSpc>
              <a:spcBef>
                <a:spcPts val="1000"/>
              </a:spcBef>
              <a:spcAft>
                <a:spcPts val="0"/>
              </a:spcAft>
              <a:buSzPts val="1800"/>
              <a:buNone/>
            </a:pPr>
            <a:r>
              <a:rPr lang="sv-SE" sz="1800">
                <a:solidFill>
                  <a:schemeClr val="dk1"/>
                </a:solidFill>
                <a:latin typeface="Lato"/>
                <a:ea typeface="Lato"/>
                <a:cs typeface="Lato"/>
                <a:sym typeface="Lato"/>
              </a:rPr>
              <a:t>Margareta Friman, Karlstad university</a:t>
            </a:r>
            <a:endParaRPr sz="1800">
              <a:latin typeface="Lato"/>
              <a:ea typeface="Lato"/>
              <a:cs typeface="Lato"/>
              <a:sym typeface="Lato"/>
            </a:endParaRPr>
          </a:p>
        </p:txBody>
      </p:sp>
      <p:sp>
        <p:nvSpPr>
          <p:cNvPr id="485" name="Google Shape;485;g3418051a5aa_0_26"/>
          <p:cNvSpPr txBox="1"/>
          <p:nvPr>
            <p:ph type="title"/>
          </p:nvPr>
        </p:nvSpPr>
        <p:spPr>
          <a:xfrm>
            <a:off x="838200" y="365126"/>
            <a:ext cx="95382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sv-SE"/>
              <a:t>CoARA in Sweden and SciLifeLab</a:t>
            </a:r>
            <a:endParaRPr/>
          </a:p>
        </p:txBody>
      </p:sp>
      <p:sp>
        <p:nvSpPr>
          <p:cNvPr id="486" name="Google Shape;486;g3418051a5aa_0_26"/>
          <p:cNvSpPr txBox="1"/>
          <p:nvPr/>
        </p:nvSpPr>
        <p:spPr>
          <a:xfrm>
            <a:off x="6544750" y="2697425"/>
            <a:ext cx="3728400" cy="11820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1000"/>
              </a:spcBef>
              <a:spcAft>
                <a:spcPts val="0"/>
              </a:spcAft>
              <a:buClr>
                <a:srgbClr val="000000"/>
              </a:buClr>
              <a:buSzPts val="2400"/>
              <a:buFont typeface="Arial"/>
              <a:buNone/>
            </a:pPr>
            <a:r>
              <a:rPr b="1" i="0" lang="sv-SE" sz="2400" u="none" cap="none" strike="noStrike">
                <a:solidFill>
                  <a:schemeClr val="accent4"/>
                </a:solidFill>
                <a:latin typeface="Lato"/>
                <a:ea typeface="Lato"/>
                <a:cs typeface="Lato"/>
                <a:sym typeface="Lato"/>
              </a:rPr>
              <a:t>SciLifeLab participates in National-level working groups</a:t>
            </a:r>
            <a:endParaRPr b="0" i="0" sz="1800" u="none" cap="none" strike="noStrike">
              <a:solidFill>
                <a:schemeClr val="accent4"/>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g34a49d2c12d_0_30"/>
          <p:cNvSpPr txBox="1"/>
          <p:nvPr>
            <p:ph idx="1" type="body"/>
          </p:nvPr>
        </p:nvSpPr>
        <p:spPr>
          <a:xfrm>
            <a:off x="742950" y="1334400"/>
            <a:ext cx="5407800" cy="46902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1000"/>
              </a:spcBef>
              <a:spcAft>
                <a:spcPts val="0"/>
              </a:spcAft>
              <a:buSzPts val="1800"/>
              <a:buNone/>
            </a:pPr>
            <a:r>
              <a:rPr b="1" lang="sv-SE" sz="2000">
                <a:latin typeface="Lato"/>
                <a:ea typeface="Lato"/>
                <a:cs typeface="Lato"/>
                <a:sym typeface="Lato"/>
              </a:rPr>
              <a:t>Working groups</a:t>
            </a:r>
            <a:endParaRPr b="1" sz="2000">
              <a:latin typeface="Lato"/>
              <a:ea typeface="Lato"/>
              <a:cs typeface="Lato"/>
              <a:sym typeface="Lato"/>
            </a:endParaRPr>
          </a:p>
          <a:p>
            <a:pPr indent="0" lvl="0" marL="0" rtl="0" algn="l">
              <a:lnSpc>
                <a:spcPct val="90000"/>
              </a:lnSpc>
              <a:spcBef>
                <a:spcPts val="1000"/>
              </a:spcBef>
              <a:spcAft>
                <a:spcPts val="0"/>
              </a:spcAft>
              <a:buSzPts val="1800"/>
              <a:buNone/>
            </a:pPr>
            <a:r>
              <a:t/>
            </a:r>
            <a:endParaRPr b="1" sz="2000">
              <a:latin typeface="Lato"/>
              <a:ea typeface="Lato"/>
              <a:cs typeface="Lato"/>
              <a:sym typeface="Lato"/>
            </a:endParaRPr>
          </a:p>
          <a:p>
            <a:pPr indent="0" lvl="0" marL="0" rtl="0" algn="l">
              <a:lnSpc>
                <a:spcPct val="90000"/>
              </a:lnSpc>
              <a:spcBef>
                <a:spcPts val="1000"/>
              </a:spcBef>
              <a:spcAft>
                <a:spcPts val="0"/>
              </a:spcAft>
              <a:buSzPts val="1800"/>
              <a:buNone/>
            </a:pPr>
            <a:r>
              <a:rPr b="1" lang="sv-SE" sz="1800">
                <a:solidFill>
                  <a:srgbClr val="7F7F7F"/>
                </a:solidFill>
                <a:latin typeface="Lato"/>
                <a:ea typeface="Lato"/>
                <a:cs typeface="Lato"/>
                <a:sym typeface="Lato"/>
              </a:rPr>
              <a:t>1. Research applications at national level, </a:t>
            </a:r>
            <a:br>
              <a:rPr b="1" lang="sv-SE" sz="1800">
                <a:solidFill>
                  <a:srgbClr val="7F7F7F"/>
                </a:solidFill>
                <a:latin typeface="Lato"/>
                <a:ea typeface="Lato"/>
                <a:cs typeface="Lato"/>
                <a:sym typeface="Lato"/>
              </a:rPr>
            </a:br>
            <a:r>
              <a:rPr b="1" lang="sv-SE" sz="1800">
                <a:solidFill>
                  <a:srgbClr val="7F7F7F"/>
                </a:solidFill>
                <a:latin typeface="Lato"/>
                <a:ea typeface="Lato"/>
                <a:cs typeface="Lato"/>
                <a:sym typeface="Lato"/>
              </a:rPr>
              <a:t>individual and environmental support </a:t>
            </a:r>
            <a:endParaRPr b="1" sz="1800">
              <a:solidFill>
                <a:srgbClr val="7F7F7F"/>
              </a:solidFill>
              <a:latin typeface="Lato"/>
              <a:ea typeface="Lato"/>
              <a:cs typeface="Lato"/>
              <a:sym typeface="Lato"/>
            </a:endParaRPr>
          </a:p>
          <a:p>
            <a:pPr indent="0" lvl="0" marL="0" rtl="0" algn="l">
              <a:lnSpc>
                <a:spcPct val="90000"/>
              </a:lnSpc>
              <a:spcBef>
                <a:spcPts val="1000"/>
              </a:spcBef>
              <a:spcAft>
                <a:spcPts val="0"/>
              </a:spcAft>
              <a:buSzPts val="1800"/>
              <a:buNone/>
            </a:pPr>
            <a:r>
              <a:rPr lang="sv-SE" sz="1800">
                <a:solidFill>
                  <a:srgbClr val="7F7F7F"/>
                </a:solidFill>
                <a:latin typeface="Lato"/>
                <a:ea typeface="Lato"/>
                <a:cs typeface="Lato"/>
                <a:sym typeface="Lato"/>
              </a:rPr>
              <a:t>Coco Norén, Uppsala University</a:t>
            </a:r>
            <a:endParaRPr sz="1800">
              <a:solidFill>
                <a:srgbClr val="7F7F7F"/>
              </a:solidFill>
              <a:latin typeface="Lato"/>
              <a:ea typeface="Lato"/>
              <a:cs typeface="Lato"/>
              <a:sym typeface="Lato"/>
            </a:endParaRPr>
          </a:p>
          <a:p>
            <a:pPr indent="0" lvl="0" marL="0" rtl="0" algn="l">
              <a:lnSpc>
                <a:spcPct val="90000"/>
              </a:lnSpc>
              <a:spcBef>
                <a:spcPts val="1000"/>
              </a:spcBef>
              <a:spcAft>
                <a:spcPts val="0"/>
              </a:spcAft>
              <a:buClr>
                <a:schemeClr val="dk1"/>
              </a:buClr>
              <a:buSzPts val="1100"/>
              <a:buFont typeface="Arial"/>
              <a:buNone/>
            </a:pPr>
            <a:r>
              <a:rPr b="1" lang="sv-SE" sz="1800">
                <a:solidFill>
                  <a:srgbClr val="7F7F7F"/>
                </a:solidFill>
                <a:latin typeface="Lato"/>
                <a:ea typeface="Lato"/>
                <a:cs typeface="Lato"/>
                <a:sym typeface="Lato"/>
              </a:rPr>
              <a:t>2. Good practice in the evaluation of researchers, research training and career paths</a:t>
            </a:r>
            <a:endParaRPr b="1" sz="1800">
              <a:solidFill>
                <a:srgbClr val="7F7F7F"/>
              </a:solidFill>
              <a:latin typeface="Lato"/>
              <a:ea typeface="Lato"/>
              <a:cs typeface="Lato"/>
              <a:sym typeface="Lato"/>
            </a:endParaRPr>
          </a:p>
          <a:p>
            <a:pPr indent="0" lvl="0" marL="0" rtl="0" algn="l">
              <a:lnSpc>
                <a:spcPct val="90000"/>
              </a:lnSpc>
              <a:spcBef>
                <a:spcPts val="1000"/>
              </a:spcBef>
              <a:spcAft>
                <a:spcPts val="0"/>
              </a:spcAft>
              <a:buClr>
                <a:schemeClr val="dk1"/>
              </a:buClr>
              <a:buSzPts val="1100"/>
              <a:buFont typeface="Arial"/>
              <a:buNone/>
            </a:pPr>
            <a:r>
              <a:rPr lang="sv-SE" sz="1800">
                <a:solidFill>
                  <a:srgbClr val="7F7F7F"/>
                </a:solidFill>
                <a:latin typeface="Lato"/>
                <a:ea typeface="Lato"/>
                <a:cs typeface="Lato"/>
                <a:sym typeface="Lato"/>
              </a:rPr>
              <a:t>Adina L. Feldman, KI</a:t>
            </a:r>
            <a:endParaRPr sz="1800">
              <a:solidFill>
                <a:srgbClr val="7F7F7F"/>
              </a:solidFill>
              <a:latin typeface="Lato"/>
              <a:ea typeface="Lato"/>
              <a:cs typeface="Lato"/>
              <a:sym typeface="Lato"/>
            </a:endParaRPr>
          </a:p>
          <a:p>
            <a:pPr indent="0" lvl="0" marL="0" rtl="0" algn="l">
              <a:lnSpc>
                <a:spcPct val="90000"/>
              </a:lnSpc>
              <a:spcBef>
                <a:spcPts val="1000"/>
              </a:spcBef>
              <a:spcAft>
                <a:spcPts val="0"/>
              </a:spcAft>
              <a:buSzPts val="1800"/>
              <a:buNone/>
            </a:pPr>
            <a:r>
              <a:rPr b="1" lang="sv-SE" sz="1800">
                <a:solidFill>
                  <a:srgbClr val="7F7F7F"/>
                </a:solidFill>
                <a:latin typeface="Lato"/>
                <a:ea typeface="Lato"/>
                <a:cs typeface="Lato"/>
                <a:sym typeface="Lato"/>
              </a:rPr>
              <a:t>3. Responsible bibliometrics</a:t>
            </a:r>
            <a:endParaRPr b="1" sz="1800">
              <a:solidFill>
                <a:srgbClr val="7F7F7F"/>
              </a:solidFill>
              <a:latin typeface="Lato"/>
              <a:ea typeface="Lato"/>
              <a:cs typeface="Lato"/>
              <a:sym typeface="Lato"/>
            </a:endParaRPr>
          </a:p>
          <a:p>
            <a:pPr indent="0" lvl="0" marL="0" rtl="0" algn="l">
              <a:lnSpc>
                <a:spcPct val="90000"/>
              </a:lnSpc>
              <a:spcBef>
                <a:spcPts val="1000"/>
              </a:spcBef>
              <a:spcAft>
                <a:spcPts val="0"/>
              </a:spcAft>
              <a:buClr>
                <a:schemeClr val="dk1"/>
              </a:buClr>
              <a:buSzPts val="1100"/>
              <a:buFont typeface="Arial"/>
              <a:buNone/>
            </a:pPr>
            <a:r>
              <a:rPr lang="sv-SE" sz="1800">
                <a:solidFill>
                  <a:srgbClr val="7F7F7F"/>
                </a:solidFill>
                <a:latin typeface="Lato"/>
                <a:ea typeface="Lato"/>
                <a:cs typeface="Lato"/>
                <a:sym typeface="Lato"/>
              </a:rPr>
              <a:t>Katrine Riklund, Umeå University</a:t>
            </a:r>
            <a:endParaRPr sz="1800">
              <a:solidFill>
                <a:srgbClr val="7F7F7F"/>
              </a:solidFill>
              <a:latin typeface="Lato"/>
              <a:ea typeface="Lato"/>
              <a:cs typeface="Lato"/>
              <a:sym typeface="Lato"/>
            </a:endParaRPr>
          </a:p>
          <a:p>
            <a:pPr indent="0" lvl="0" marL="0" rtl="0" algn="l">
              <a:lnSpc>
                <a:spcPct val="90000"/>
              </a:lnSpc>
              <a:spcBef>
                <a:spcPts val="1000"/>
              </a:spcBef>
              <a:spcAft>
                <a:spcPts val="0"/>
              </a:spcAft>
              <a:buSzPts val="1800"/>
              <a:buNone/>
            </a:pPr>
            <a:r>
              <a:rPr b="1" lang="sv-SE" sz="1800">
                <a:solidFill>
                  <a:srgbClr val="7F7F7F"/>
                </a:solidFill>
                <a:latin typeface="Lato"/>
                <a:ea typeface="Lato"/>
                <a:cs typeface="Lato"/>
                <a:sym typeface="Lato"/>
              </a:rPr>
              <a:t>4. Incentives for open science</a:t>
            </a:r>
            <a:endParaRPr b="1" sz="1800">
              <a:solidFill>
                <a:srgbClr val="7F7F7F"/>
              </a:solidFill>
              <a:latin typeface="Lato"/>
              <a:ea typeface="Lato"/>
              <a:cs typeface="Lato"/>
              <a:sym typeface="Lato"/>
            </a:endParaRPr>
          </a:p>
          <a:p>
            <a:pPr indent="0" lvl="0" marL="0" rtl="0" algn="l">
              <a:lnSpc>
                <a:spcPct val="90000"/>
              </a:lnSpc>
              <a:spcBef>
                <a:spcPts val="1000"/>
              </a:spcBef>
              <a:spcAft>
                <a:spcPts val="0"/>
              </a:spcAft>
              <a:buClr>
                <a:schemeClr val="dk1"/>
              </a:buClr>
              <a:buSzPts val="1100"/>
              <a:buFont typeface="Arial"/>
              <a:buNone/>
            </a:pPr>
            <a:r>
              <a:rPr lang="sv-SE" sz="1800">
                <a:solidFill>
                  <a:srgbClr val="7F7F7F"/>
                </a:solidFill>
                <a:latin typeface="Lato"/>
                <a:ea typeface="Lato"/>
                <a:cs typeface="Lato"/>
                <a:sym typeface="Lato"/>
              </a:rPr>
              <a:t>Gustav Nilsonne, SweRN/KI</a:t>
            </a:r>
            <a:endParaRPr sz="1800">
              <a:solidFill>
                <a:srgbClr val="7F7F7F"/>
              </a:solidFill>
              <a:latin typeface="Lato"/>
              <a:ea typeface="Lato"/>
              <a:cs typeface="Lato"/>
              <a:sym typeface="Lato"/>
            </a:endParaRPr>
          </a:p>
          <a:p>
            <a:pPr indent="0" lvl="0" marL="0" rtl="0" algn="l">
              <a:lnSpc>
                <a:spcPct val="90000"/>
              </a:lnSpc>
              <a:spcBef>
                <a:spcPts val="1000"/>
              </a:spcBef>
              <a:spcAft>
                <a:spcPts val="0"/>
              </a:spcAft>
              <a:buSzPts val="1800"/>
              <a:buNone/>
            </a:pPr>
            <a:r>
              <a:rPr b="1" lang="sv-SE" sz="2000">
                <a:solidFill>
                  <a:schemeClr val="accent2"/>
                </a:solidFill>
                <a:latin typeface="Lato"/>
                <a:ea typeface="Lato"/>
                <a:cs typeface="Lato"/>
                <a:sym typeface="Lato"/>
              </a:rPr>
              <a:t>5. Merit values in collaboration and utilization</a:t>
            </a:r>
            <a:endParaRPr b="1" sz="2000">
              <a:solidFill>
                <a:schemeClr val="accent2"/>
              </a:solidFill>
              <a:latin typeface="Lato"/>
              <a:ea typeface="Lato"/>
              <a:cs typeface="Lato"/>
              <a:sym typeface="Lato"/>
            </a:endParaRPr>
          </a:p>
          <a:p>
            <a:pPr indent="0" lvl="0" marL="0" rtl="0" algn="l">
              <a:lnSpc>
                <a:spcPct val="90000"/>
              </a:lnSpc>
              <a:spcBef>
                <a:spcPts val="1000"/>
              </a:spcBef>
              <a:spcAft>
                <a:spcPts val="0"/>
              </a:spcAft>
              <a:buSzPts val="1800"/>
              <a:buNone/>
            </a:pPr>
            <a:r>
              <a:rPr lang="sv-SE" sz="2000">
                <a:solidFill>
                  <a:schemeClr val="dk1"/>
                </a:solidFill>
                <a:latin typeface="Lato"/>
                <a:ea typeface="Lato"/>
                <a:cs typeface="Lato"/>
                <a:sym typeface="Lato"/>
              </a:rPr>
              <a:t>Margareta Friman, Karlstad university</a:t>
            </a:r>
            <a:endParaRPr sz="2000">
              <a:latin typeface="Lato"/>
              <a:ea typeface="Lato"/>
              <a:cs typeface="Lato"/>
              <a:sym typeface="Lato"/>
            </a:endParaRPr>
          </a:p>
        </p:txBody>
      </p:sp>
      <p:sp>
        <p:nvSpPr>
          <p:cNvPr id="493" name="Google Shape;493;g34a49d2c12d_0_30"/>
          <p:cNvSpPr txBox="1"/>
          <p:nvPr>
            <p:ph type="title"/>
          </p:nvPr>
        </p:nvSpPr>
        <p:spPr>
          <a:xfrm>
            <a:off x="838200" y="365126"/>
            <a:ext cx="95382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sv-SE"/>
              <a:t>CoARA in Sweden and SciLifeLab</a:t>
            </a:r>
            <a:endParaRPr/>
          </a:p>
        </p:txBody>
      </p:sp>
      <p:sp>
        <p:nvSpPr>
          <p:cNvPr id="494" name="Google Shape;494;g34a49d2c12d_0_30"/>
          <p:cNvSpPr txBox="1"/>
          <p:nvPr/>
        </p:nvSpPr>
        <p:spPr>
          <a:xfrm>
            <a:off x="6150750" y="1471050"/>
            <a:ext cx="4767900" cy="46173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1000"/>
              </a:spcBef>
              <a:spcAft>
                <a:spcPts val="0"/>
              </a:spcAft>
              <a:buClr>
                <a:srgbClr val="000000"/>
              </a:buClr>
              <a:buSzPts val="2400"/>
              <a:buFont typeface="Arial"/>
              <a:buNone/>
            </a:pPr>
            <a:r>
              <a:rPr b="1" lang="sv-SE" sz="2400">
                <a:solidFill>
                  <a:schemeClr val="accent4"/>
                </a:solidFill>
                <a:latin typeface="Lato"/>
                <a:ea typeface="Lato"/>
                <a:cs typeface="Lato"/>
                <a:sym typeface="Lato"/>
              </a:rPr>
              <a:t>Main objectives:</a:t>
            </a:r>
            <a:endParaRPr b="1" sz="2400">
              <a:solidFill>
                <a:schemeClr val="accent4"/>
              </a:solidFill>
              <a:latin typeface="Lato"/>
              <a:ea typeface="Lato"/>
              <a:cs typeface="Lato"/>
              <a:sym typeface="Lato"/>
            </a:endParaRPr>
          </a:p>
          <a:p>
            <a:pPr indent="-368300" lvl="0" marL="457200" marR="0" rtl="0" algn="ctr">
              <a:lnSpc>
                <a:spcPct val="115000"/>
              </a:lnSpc>
              <a:spcBef>
                <a:spcPts val="1000"/>
              </a:spcBef>
              <a:spcAft>
                <a:spcPts val="0"/>
              </a:spcAft>
              <a:buClr>
                <a:schemeClr val="dk1"/>
              </a:buClr>
              <a:buSzPts val="2200"/>
              <a:buFont typeface="Lato"/>
              <a:buChar char="-"/>
            </a:pPr>
            <a:r>
              <a:rPr lang="sv-SE" sz="2200">
                <a:solidFill>
                  <a:schemeClr val="dk1"/>
                </a:solidFill>
                <a:latin typeface="Lato"/>
                <a:ea typeface="Lato"/>
                <a:cs typeface="Lato"/>
                <a:sym typeface="Lato"/>
              </a:rPr>
              <a:t>investigate existing projects in collaboration merit </a:t>
            </a:r>
            <a:r>
              <a:rPr lang="sv-SE" sz="2200">
                <a:solidFill>
                  <a:schemeClr val="dk1"/>
                </a:solidFill>
                <a:latin typeface="Lato"/>
                <a:ea typeface="Lato"/>
                <a:cs typeface="Lato"/>
                <a:sym typeface="Lato"/>
              </a:rPr>
              <a:t>assessment in Sweden and internationally</a:t>
            </a:r>
            <a:endParaRPr sz="2200">
              <a:solidFill>
                <a:schemeClr val="dk1"/>
              </a:solidFill>
              <a:latin typeface="Lato"/>
              <a:ea typeface="Lato"/>
              <a:cs typeface="Lato"/>
              <a:sym typeface="Lato"/>
            </a:endParaRPr>
          </a:p>
          <a:p>
            <a:pPr indent="-368300" lvl="0" marL="457200" marR="0" rtl="0" algn="ctr">
              <a:lnSpc>
                <a:spcPct val="115000"/>
              </a:lnSpc>
              <a:spcBef>
                <a:spcPts val="0"/>
              </a:spcBef>
              <a:spcAft>
                <a:spcPts val="0"/>
              </a:spcAft>
              <a:buClr>
                <a:schemeClr val="dk1"/>
              </a:buClr>
              <a:buSzPts val="2200"/>
              <a:buFont typeface="Lato"/>
              <a:buChar char="-"/>
            </a:pPr>
            <a:r>
              <a:rPr lang="sv-SE" sz="2200">
                <a:solidFill>
                  <a:schemeClr val="dk1"/>
                </a:solidFill>
                <a:latin typeface="Lato"/>
                <a:ea typeface="Lato"/>
                <a:cs typeface="Lato"/>
                <a:sym typeface="Lato"/>
              </a:rPr>
              <a:t>learn from previous projects</a:t>
            </a:r>
            <a:endParaRPr sz="2200">
              <a:solidFill>
                <a:schemeClr val="dk1"/>
              </a:solidFill>
              <a:latin typeface="Lato"/>
              <a:ea typeface="Lato"/>
              <a:cs typeface="Lato"/>
              <a:sym typeface="Lato"/>
            </a:endParaRPr>
          </a:p>
          <a:p>
            <a:pPr indent="-368300" lvl="0" marL="457200" marR="0" rtl="0" algn="ctr">
              <a:lnSpc>
                <a:spcPct val="115000"/>
              </a:lnSpc>
              <a:spcBef>
                <a:spcPts val="0"/>
              </a:spcBef>
              <a:spcAft>
                <a:spcPts val="0"/>
              </a:spcAft>
              <a:buClr>
                <a:schemeClr val="dk1"/>
              </a:buClr>
              <a:buSzPts val="2200"/>
              <a:buFont typeface="Lato"/>
              <a:buChar char="-"/>
            </a:pPr>
            <a:r>
              <a:rPr lang="sv-SE" sz="2200">
                <a:solidFill>
                  <a:schemeClr val="dk1"/>
                </a:solidFill>
                <a:latin typeface="Lato"/>
                <a:ea typeface="Lato"/>
                <a:cs typeface="Lato"/>
                <a:sym typeface="Lato"/>
              </a:rPr>
              <a:t>facilitate information exchange and collaboration between relevant actors</a:t>
            </a:r>
            <a:endParaRPr sz="2200">
              <a:solidFill>
                <a:schemeClr val="dk1"/>
              </a:solidFill>
              <a:latin typeface="Lato"/>
              <a:ea typeface="Lato"/>
              <a:cs typeface="Lato"/>
              <a:sym typeface="Lato"/>
            </a:endParaRPr>
          </a:p>
          <a:p>
            <a:pPr indent="-368300" lvl="0" marL="457200" marR="0" rtl="0" algn="ctr">
              <a:lnSpc>
                <a:spcPct val="115000"/>
              </a:lnSpc>
              <a:spcBef>
                <a:spcPts val="0"/>
              </a:spcBef>
              <a:spcAft>
                <a:spcPts val="0"/>
              </a:spcAft>
              <a:buClr>
                <a:schemeClr val="dk1"/>
              </a:buClr>
              <a:buSzPts val="2200"/>
              <a:buFont typeface="Lato"/>
              <a:buChar char="-"/>
            </a:pPr>
            <a:r>
              <a:rPr lang="sv-SE" sz="2200">
                <a:solidFill>
                  <a:schemeClr val="dk1"/>
                </a:solidFill>
                <a:latin typeface="Lato"/>
                <a:ea typeface="Lato"/>
                <a:cs typeface="Lato"/>
                <a:sym typeface="Lato"/>
              </a:rPr>
              <a:t>contribute</a:t>
            </a:r>
            <a:r>
              <a:rPr lang="sv-SE" sz="2200">
                <a:solidFill>
                  <a:schemeClr val="dk1"/>
                </a:solidFill>
                <a:latin typeface="Lato"/>
                <a:ea typeface="Lato"/>
                <a:cs typeface="Lato"/>
                <a:sym typeface="Lato"/>
              </a:rPr>
              <a:t> to common framework for merit assessment</a:t>
            </a:r>
            <a:endParaRPr sz="2200">
              <a:solidFill>
                <a:schemeClr val="dk1"/>
              </a:solidFill>
              <a:latin typeface="Lato"/>
              <a:ea typeface="Lato"/>
              <a:cs typeface="Lato"/>
              <a:sym typeface="Lato"/>
            </a:endParaRPr>
          </a:p>
          <a:p>
            <a:pPr indent="0" lvl="0" marL="0" marR="0" rtl="0" algn="ctr">
              <a:lnSpc>
                <a:spcPct val="115000"/>
              </a:lnSpc>
              <a:spcBef>
                <a:spcPts val="1000"/>
              </a:spcBef>
              <a:spcAft>
                <a:spcPts val="0"/>
              </a:spcAft>
              <a:buClr>
                <a:srgbClr val="000000"/>
              </a:buClr>
              <a:buSzPts val="2400"/>
              <a:buFont typeface="Arial"/>
              <a:buNone/>
            </a:pPr>
            <a:r>
              <a:t/>
            </a:r>
            <a:endParaRPr b="1" sz="2200">
              <a:solidFill>
                <a:schemeClr val="accent4"/>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g33956f7bb0d_0_63"/>
          <p:cNvSpPr txBox="1"/>
          <p:nvPr>
            <p:ph type="title"/>
          </p:nvPr>
        </p:nvSpPr>
        <p:spPr>
          <a:xfrm>
            <a:off x="838200" y="365126"/>
            <a:ext cx="95382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sv-SE"/>
              <a:t>CoARA in Sweden and SciLifeLab</a:t>
            </a:r>
            <a:endParaRPr/>
          </a:p>
        </p:txBody>
      </p:sp>
      <p:pic>
        <p:nvPicPr>
          <p:cNvPr id="501" name="Google Shape;501;g33956f7bb0d_0_63"/>
          <p:cNvPicPr preferRelativeResize="0"/>
          <p:nvPr/>
        </p:nvPicPr>
        <p:blipFill rotWithShape="1">
          <a:blip r:embed="rId3">
            <a:alphaModFix/>
          </a:blip>
          <a:srcRect b="0" l="0" r="0" t="0"/>
          <a:stretch/>
        </p:blipFill>
        <p:spPr>
          <a:xfrm>
            <a:off x="24509" y="1331800"/>
            <a:ext cx="6271265" cy="4690200"/>
          </a:xfrm>
          <a:prstGeom prst="rect">
            <a:avLst/>
          </a:prstGeom>
          <a:noFill/>
          <a:ln>
            <a:noFill/>
          </a:ln>
        </p:spPr>
      </p:pic>
      <p:sp>
        <p:nvSpPr>
          <p:cNvPr id="502" name="Google Shape;502;g33956f7bb0d_0_63"/>
          <p:cNvSpPr txBox="1"/>
          <p:nvPr/>
        </p:nvSpPr>
        <p:spPr>
          <a:xfrm>
            <a:off x="8153400" y="6481600"/>
            <a:ext cx="3000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sv-SE" sz="1200" u="sng" cap="none" strike="noStrike">
                <a:solidFill>
                  <a:schemeClr val="hlink"/>
                </a:solidFill>
                <a:latin typeface="Lato"/>
                <a:ea typeface="Lato"/>
                <a:cs typeface="Lato"/>
                <a:sym typeface="Lato"/>
                <a:hlinkClick r:id="rId4"/>
              </a:rPr>
              <a:t>https://zenodo.org/records/14796936</a:t>
            </a:r>
            <a:endParaRPr b="0" i="0" sz="1200" u="none" cap="none" strike="noStrike">
              <a:solidFill>
                <a:srgbClr val="000000"/>
              </a:solidFill>
              <a:latin typeface="Lato"/>
              <a:ea typeface="Lato"/>
              <a:cs typeface="Lato"/>
              <a:sym typeface="Lato"/>
            </a:endParaRPr>
          </a:p>
        </p:txBody>
      </p:sp>
      <p:sp>
        <p:nvSpPr>
          <p:cNvPr id="503" name="Google Shape;503;g33956f7bb0d_0_63"/>
          <p:cNvSpPr txBox="1"/>
          <p:nvPr/>
        </p:nvSpPr>
        <p:spPr>
          <a:xfrm>
            <a:off x="6690300" y="1526100"/>
            <a:ext cx="4767900" cy="50067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1000"/>
              </a:spcBef>
              <a:spcAft>
                <a:spcPts val="0"/>
              </a:spcAft>
              <a:buClr>
                <a:srgbClr val="000000"/>
              </a:buClr>
              <a:buSzPts val="2400"/>
              <a:buFont typeface="Arial"/>
              <a:buNone/>
            </a:pPr>
            <a:r>
              <a:rPr b="1" lang="sv-SE" sz="2400">
                <a:solidFill>
                  <a:schemeClr val="accent4"/>
                </a:solidFill>
                <a:latin typeface="Lato"/>
                <a:ea typeface="Lato"/>
                <a:cs typeface="Lato"/>
                <a:sym typeface="Lato"/>
              </a:rPr>
              <a:t>Main objectives:</a:t>
            </a:r>
            <a:endParaRPr b="1" sz="2400">
              <a:solidFill>
                <a:schemeClr val="accent4"/>
              </a:solidFill>
              <a:latin typeface="Lato"/>
              <a:ea typeface="Lato"/>
              <a:cs typeface="Lato"/>
              <a:sym typeface="Lato"/>
            </a:endParaRPr>
          </a:p>
          <a:p>
            <a:pPr indent="-368300" lvl="0" marL="457200" marR="0" rtl="0" algn="ctr">
              <a:lnSpc>
                <a:spcPct val="115000"/>
              </a:lnSpc>
              <a:spcBef>
                <a:spcPts val="1000"/>
              </a:spcBef>
              <a:spcAft>
                <a:spcPts val="0"/>
              </a:spcAft>
              <a:buClr>
                <a:schemeClr val="dk1"/>
              </a:buClr>
              <a:buSzPts val="2200"/>
              <a:buFont typeface="Lato"/>
              <a:buChar char="-"/>
            </a:pPr>
            <a:r>
              <a:rPr lang="sv-SE" sz="2200">
                <a:solidFill>
                  <a:schemeClr val="dk1"/>
                </a:solidFill>
                <a:latin typeface="Lato"/>
                <a:ea typeface="Lato"/>
                <a:cs typeface="Lato"/>
                <a:sym typeface="Lato"/>
              </a:rPr>
              <a:t>recognise diverse research contributions </a:t>
            </a:r>
            <a:r>
              <a:rPr lang="sv-SE" sz="2200">
                <a:solidFill>
                  <a:schemeClr val="dk1"/>
                </a:solidFill>
                <a:latin typeface="Lato"/>
                <a:ea typeface="Lato"/>
                <a:cs typeface="Lato"/>
                <a:sym typeface="Lato"/>
              </a:rPr>
              <a:t>beyond</a:t>
            </a:r>
            <a:r>
              <a:rPr lang="sv-SE" sz="2200">
                <a:solidFill>
                  <a:schemeClr val="dk1"/>
                </a:solidFill>
                <a:latin typeface="Lato"/>
                <a:ea typeface="Lato"/>
                <a:cs typeface="Lato"/>
                <a:sym typeface="Lato"/>
              </a:rPr>
              <a:t> traditional metrics</a:t>
            </a:r>
            <a:endParaRPr sz="2200">
              <a:solidFill>
                <a:schemeClr val="dk1"/>
              </a:solidFill>
              <a:latin typeface="Lato"/>
              <a:ea typeface="Lato"/>
              <a:cs typeface="Lato"/>
              <a:sym typeface="Lato"/>
            </a:endParaRPr>
          </a:p>
          <a:p>
            <a:pPr indent="-368300" lvl="0" marL="457200" marR="0" rtl="0" algn="ctr">
              <a:lnSpc>
                <a:spcPct val="115000"/>
              </a:lnSpc>
              <a:spcBef>
                <a:spcPts val="0"/>
              </a:spcBef>
              <a:spcAft>
                <a:spcPts val="0"/>
              </a:spcAft>
              <a:buClr>
                <a:schemeClr val="dk1"/>
              </a:buClr>
              <a:buSzPts val="2200"/>
              <a:buFont typeface="Lato"/>
              <a:buChar char="-"/>
            </a:pPr>
            <a:r>
              <a:rPr lang="sv-SE" sz="2200">
                <a:solidFill>
                  <a:schemeClr val="dk1"/>
                </a:solidFill>
                <a:latin typeface="Lato"/>
                <a:ea typeface="Lato"/>
                <a:cs typeface="Lato"/>
                <a:sym typeface="Lato"/>
              </a:rPr>
              <a:t>promote OS practices and adoption of FAIR principles</a:t>
            </a:r>
            <a:endParaRPr sz="2200">
              <a:solidFill>
                <a:schemeClr val="dk1"/>
              </a:solidFill>
              <a:latin typeface="Lato"/>
              <a:ea typeface="Lato"/>
              <a:cs typeface="Lato"/>
              <a:sym typeface="Lato"/>
            </a:endParaRPr>
          </a:p>
          <a:p>
            <a:pPr indent="-368300" lvl="0" marL="457200" marR="0" rtl="0" algn="ctr">
              <a:lnSpc>
                <a:spcPct val="115000"/>
              </a:lnSpc>
              <a:spcBef>
                <a:spcPts val="0"/>
              </a:spcBef>
              <a:spcAft>
                <a:spcPts val="0"/>
              </a:spcAft>
              <a:buClr>
                <a:schemeClr val="dk1"/>
              </a:buClr>
              <a:buSzPts val="2200"/>
              <a:buFont typeface="Lato"/>
              <a:buChar char="-"/>
            </a:pPr>
            <a:r>
              <a:rPr lang="sv-SE" sz="2200">
                <a:solidFill>
                  <a:schemeClr val="dk1"/>
                </a:solidFill>
                <a:latin typeface="Lato"/>
                <a:ea typeface="Lato"/>
                <a:cs typeface="Lato"/>
                <a:sym typeface="Lato"/>
              </a:rPr>
              <a:t>support career development - value broader range of research outputs</a:t>
            </a:r>
            <a:endParaRPr sz="2200">
              <a:solidFill>
                <a:schemeClr val="dk1"/>
              </a:solidFill>
              <a:latin typeface="Lato"/>
              <a:ea typeface="Lato"/>
              <a:cs typeface="Lato"/>
              <a:sym typeface="Lato"/>
            </a:endParaRPr>
          </a:p>
          <a:p>
            <a:pPr indent="-368300" lvl="0" marL="457200" marR="0" rtl="0" algn="ctr">
              <a:lnSpc>
                <a:spcPct val="115000"/>
              </a:lnSpc>
              <a:spcBef>
                <a:spcPts val="0"/>
              </a:spcBef>
              <a:spcAft>
                <a:spcPts val="0"/>
              </a:spcAft>
              <a:buClr>
                <a:schemeClr val="dk1"/>
              </a:buClr>
              <a:buSzPts val="2200"/>
              <a:buFont typeface="Lato"/>
              <a:buChar char="-"/>
            </a:pPr>
            <a:r>
              <a:rPr lang="sv-SE" sz="2200">
                <a:solidFill>
                  <a:schemeClr val="dk1"/>
                </a:solidFill>
                <a:latin typeface="Lato"/>
                <a:ea typeface="Lato"/>
                <a:cs typeface="Lato"/>
                <a:sym typeface="Lato"/>
              </a:rPr>
              <a:t>align SciLifeLab practices with CoARA</a:t>
            </a:r>
            <a:endParaRPr sz="2200">
              <a:solidFill>
                <a:schemeClr val="dk1"/>
              </a:solidFill>
              <a:latin typeface="Lato"/>
              <a:ea typeface="Lato"/>
              <a:cs typeface="Lato"/>
              <a:sym typeface="Lato"/>
            </a:endParaRPr>
          </a:p>
          <a:p>
            <a:pPr indent="0" lvl="0" marL="0" marR="0" rtl="0" algn="ctr">
              <a:lnSpc>
                <a:spcPct val="115000"/>
              </a:lnSpc>
              <a:spcBef>
                <a:spcPts val="1000"/>
              </a:spcBef>
              <a:spcAft>
                <a:spcPts val="0"/>
              </a:spcAft>
              <a:buClr>
                <a:srgbClr val="000000"/>
              </a:buClr>
              <a:buSzPts val="2400"/>
              <a:buFont typeface="Arial"/>
              <a:buNone/>
            </a:pPr>
            <a:r>
              <a:t/>
            </a:r>
            <a:endParaRPr b="1" sz="2200">
              <a:solidFill>
                <a:schemeClr val="accent4"/>
              </a:solidFill>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g341c1aff507_4_17"/>
          <p:cNvSpPr txBox="1"/>
          <p:nvPr>
            <p:ph type="title"/>
          </p:nvPr>
        </p:nvSpPr>
        <p:spPr>
          <a:xfrm>
            <a:off x="838200" y="365126"/>
            <a:ext cx="9538200" cy="830100"/>
          </a:xfrm>
          <a:prstGeom prst="rect">
            <a:avLst/>
          </a:prstGeom>
          <a:noFill/>
          <a:ln>
            <a:noFill/>
          </a:ln>
        </p:spPr>
        <p:txBody>
          <a:bodyPr anchorCtr="0" anchor="ctr" bIns="45700" lIns="91425" spcFirstLastPara="1" rIns="91425" wrap="square" tIns="45700">
            <a:normAutofit/>
          </a:bodyPr>
          <a:lstStyle/>
          <a:p>
            <a:pPr indent="0" lvl="0" marL="0" rtl="0" algn="l">
              <a:lnSpc>
                <a:spcPct val="108000"/>
              </a:lnSpc>
              <a:spcBef>
                <a:spcPts val="0"/>
              </a:spcBef>
              <a:spcAft>
                <a:spcPts val="0"/>
              </a:spcAft>
              <a:buClr>
                <a:schemeClr val="dk1"/>
              </a:buClr>
              <a:buSzPts val="1100"/>
              <a:buFont typeface="Arial"/>
              <a:buNone/>
            </a:pPr>
            <a:r>
              <a:rPr lang="sv-SE" sz="3000">
                <a:latin typeface="Lato"/>
                <a:ea typeface="Lato"/>
                <a:cs typeface="Lato"/>
                <a:sym typeface="Lato"/>
              </a:rPr>
              <a:t>Monitoring Open Science and FAIR</a:t>
            </a:r>
            <a:endParaRPr/>
          </a:p>
        </p:txBody>
      </p:sp>
      <p:pic>
        <p:nvPicPr>
          <p:cNvPr id="510" name="Google Shape;510;g341c1aff507_4_17"/>
          <p:cNvPicPr preferRelativeResize="0"/>
          <p:nvPr/>
        </p:nvPicPr>
        <p:blipFill rotWithShape="1">
          <a:blip r:embed="rId3">
            <a:alphaModFix/>
          </a:blip>
          <a:srcRect b="0" l="0" r="0" t="0"/>
          <a:stretch/>
        </p:blipFill>
        <p:spPr>
          <a:xfrm>
            <a:off x="6696625" y="1352550"/>
            <a:ext cx="4845424" cy="2118100"/>
          </a:xfrm>
          <a:prstGeom prst="rect">
            <a:avLst/>
          </a:prstGeom>
          <a:noFill/>
          <a:ln>
            <a:noFill/>
          </a:ln>
        </p:spPr>
      </p:pic>
      <p:pic>
        <p:nvPicPr>
          <p:cNvPr id="511" name="Google Shape;511;g341c1aff507_4_17"/>
          <p:cNvPicPr preferRelativeResize="0"/>
          <p:nvPr/>
        </p:nvPicPr>
        <p:blipFill rotWithShape="1">
          <a:blip r:embed="rId4">
            <a:alphaModFix/>
          </a:blip>
          <a:srcRect b="0" l="0" r="0" t="0"/>
          <a:stretch/>
        </p:blipFill>
        <p:spPr>
          <a:xfrm>
            <a:off x="5738525" y="3767400"/>
            <a:ext cx="5935725" cy="2806275"/>
          </a:xfrm>
          <a:prstGeom prst="rect">
            <a:avLst/>
          </a:prstGeom>
          <a:noFill/>
          <a:ln>
            <a:noFill/>
          </a:ln>
        </p:spPr>
      </p:pic>
      <p:sp>
        <p:nvSpPr>
          <p:cNvPr id="512" name="Google Shape;512;g341c1aff507_4_17"/>
          <p:cNvSpPr txBox="1"/>
          <p:nvPr/>
        </p:nvSpPr>
        <p:spPr>
          <a:xfrm>
            <a:off x="457200" y="1137400"/>
            <a:ext cx="4928400" cy="3106200"/>
          </a:xfrm>
          <a:prstGeom prst="rect">
            <a:avLst/>
          </a:prstGeom>
          <a:noFill/>
          <a:ln>
            <a:noFill/>
          </a:ln>
        </p:spPr>
        <p:txBody>
          <a:bodyPr anchorCtr="0" anchor="ctr" bIns="91425" lIns="91425" spcFirstLastPara="1" rIns="91425" wrap="square" tIns="91425">
            <a:noAutofit/>
          </a:bodyPr>
          <a:lstStyle/>
          <a:p>
            <a:pPr indent="0" lvl="0" marL="0" marR="0" rtl="0" algn="l">
              <a:lnSpc>
                <a:spcPct val="108000"/>
              </a:lnSpc>
              <a:spcBef>
                <a:spcPts val="0"/>
              </a:spcBef>
              <a:spcAft>
                <a:spcPts val="0"/>
              </a:spcAft>
              <a:buClr>
                <a:srgbClr val="000000"/>
              </a:buClr>
              <a:buSzPts val="3000"/>
              <a:buFont typeface="Arial"/>
              <a:buNone/>
            </a:pPr>
            <a:r>
              <a:t/>
            </a:r>
            <a:endParaRPr b="1" i="0" sz="3000" u="none" cap="none" strike="noStrike">
              <a:solidFill>
                <a:srgbClr val="171616"/>
              </a:solidFill>
              <a:latin typeface="Lato"/>
              <a:ea typeface="Lato"/>
              <a:cs typeface="Lato"/>
              <a:sym typeface="Lato"/>
            </a:endParaRPr>
          </a:p>
          <a:p>
            <a:pPr indent="-368300" lvl="0" marL="457200" marR="0" rtl="0" algn="l">
              <a:lnSpc>
                <a:spcPct val="115000"/>
              </a:lnSpc>
              <a:spcBef>
                <a:spcPts val="0"/>
              </a:spcBef>
              <a:spcAft>
                <a:spcPts val="0"/>
              </a:spcAft>
              <a:buClr>
                <a:srgbClr val="171616"/>
              </a:buClr>
              <a:buSzPts val="2200"/>
              <a:buFont typeface="Lato"/>
              <a:buChar char="●"/>
            </a:pPr>
            <a:r>
              <a:rPr b="0" i="0" lang="sv-SE" sz="2200" u="none" cap="none" strike="noStrike">
                <a:solidFill>
                  <a:srgbClr val="171616"/>
                </a:solidFill>
                <a:latin typeface="Lato"/>
                <a:ea typeface="Lato"/>
                <a:cs typeface="Lato"/>
                <a:sym typeface="Lato"/>
              </a:rPr>
              <a:t>Dashboard that tracks SciLifeLab open and FAIR research outputs (publications, data, software, protocols, etc.)</a:t>
            </a:r>
            <a:br>
              <a:rPr b="0" i="0" lang="sv-SE" sz="2200" u="none" cap="none" strike="noStrike">
                <a:solidFill>
                  <a:srgbClr val="171616"/>
                </a:solidFill>
                <a:latin typeface="Lato"/>
                <a:ea typeface="Lato"/>
                <a:cs typeface="Lato"/>
                <a:sym typeface="Lato"/>
              </a:rPr>
            </a:br>
            <a:endParaRPr b="0" i="0" sz="2200" u="none" cap="none" strike="noStrike">
              <a:solidFill>
                <a:srgbClr val="171616"/>
              </a:solidFill>
              <a:latin typeface="Lato"/>
              <a:ea typeface="Lato"/>
              <a:cs typeface="Lato"/>
              <a:sym typeface="Lato"/>
            </a:endParaRPr>
          </a:p>
          <a:p>
            <a:pPr indent="-368300" lvl="0" marL="457200" marR="0" rtl="0" algn="l">
              <a:lnSpc>
                <a:spcPct val="115000"/>
              </a:lnSpc>
              <a:spcBef>
                <a:spcPts val="0"/>
              </a:spcBef>
              <a:spcAft>
                <a:spcPts val="0"/>
              </a:spcAft>
              <a:buClr>
                <a:srgbClr val="171616"/>
              </a:buClr>
              <a:buSzPts val="2200"/>
              <a:buFont typeface="Lato"/>
              <a:buChar char="●"/>
            </a:pPr>
            <a:r>
              <a:rPr b="0" i="0" lang="sv-SE" sz="2200" u="none" cap="none" strike="noStrike">
                <a:solidFill>
                  <a:srgbClr val="171616"/>
                </a:solidFill>
                <a:latin typeface="Lato"/>
                <a:ea typeface="Lato"/>
                <a:cs typeface="Lato"/>
                <a:sym typeface="Lato"/>
              </a:rPr>
              <a:t>Mining and indexing service to improve discovery of these outputs (e.g., Europe PMC)</a:t>
            </a:r>
            <a:endParaRPr b="0" i="0" sz="2200" u="none" cap="none" strike="noStrike">
              <a:solidFill>
                <a:srgbClr val="171616"/>
              </a:solidFill>
              <a:latin typeface="Lato"/>
              <a:ea typeface="Lato"/>
              <a:cs typeface="Lato"/>
              <a:sym typeface="Lato"/>
            </a:endParaRPr>
          </a:p>
        </p:txBody>
      </p:sp>
      <p:pic>
        <p:nvPicPr>
          <p:cNvPr id="513" name="Google Shape;513;g341c1aff507_4_17"/>
          <p:cNvPicPr preferRelativeResize="0"/>
          <p:nvPr/>
        </p:nvPicPr>
        <p:blipFill rotWithShape="1">
          <a:blip r:embed="rId5">
            <a:alphaModFix/>
          </a:blip>
          <a:srcRect b="0" l="0" r="0" t="0"/>
          <a:stretch/>
        </p:blipFill>
        <p:spPr>
          <a:xfrm>
            <a:off x="317025" y="4851025"/>
            <a:ext cx="1756850" cy="1218075"/>
          </a:xfrm>
          <a:prstGeom prst="rect">
            <a:avLst/>
          </a:prstGeom>
          <a:noFill/>
          <a:ln>
            <a:noFill/>
          </a:ln>
        </p:spPr>
      </p:pic>
      <p:pic>
        <p:nvPicPr>
          <p:cNvPr id="514" name="Google Shape;514;g341c1aff507_4_17"/>
          <p:cNvPicPr preferRelativeResize="0"/>
          <p:nvPr/>
        </p:nvPicPr>
        <p:blipFill rotWithShape="1">
          <a:blip r:embed="rId6">
            <a:alphaModFix/>
          </a:blip>
          <a:srcRect b="0" l="0" r="0" t="0"/>
          <a:stretch/>
        </p:blipFill>
        <p:spPr>
          <a:xfrm>
            <a:off x="2308720" y="4938726"/>
            <a:ext cx="2676779" cy="10152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g306c6c483aa_0_36"/>
          <p:cNvSpPr txBox="1"/>
          <p:nvPr>
            <p:ph idx="1" type="body"/>
          </p:nvPr>
        </p:nvSpPr>
        <p:spPr>
          <a:xfrm>
            <a:off x="2276400" y="1442700"/>
            <a:ext cx="9915600" cy="4690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71616"/>
              </a:buClr>
              <a:buSzPts val="2800"/>
              <a:buNone/>
            </a:pPr>
            <a:r>
              <a:t/>
            </a:r>
            <a:endParaRPr i="1">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sv-SE" sz="1400">
                <a:solidFill>
                  <a:schemeClr val="dk1"/>
                </a:solidFill>
                <a:latin typeface="Lato"/>
                <a:ea typeface="Lato"/>
                <a:cs typeface="Lato"/>
                <a:sym typeface="Lato"/>
              </a:rPr>
              <a:t>A new contextualising part has been introduced in the application (...). In this part, the applicant must </a:t>
            </a:r>
            <a:r>
              <a:rPr b="1" lang="sv-SE" sz="1700">
                <a:solidFill>
                  <a:schemeClr val="accent2"/>
                </a:solidFill>
                <a:latin typeface="Lato"/>
                <a:ea typeface="Lato"/>
                <a:cs typeface="Lato"/>
                <a:sym typeface="Lato"/>
              </a:rPr>
              <a:t>describe how the merits </a:t>
            </a:r>
            <a:r>
              <a:rPr lang="sv-SE" sz="1400">
                <a:solidFill>
                  <a:schemeClr val="dk1"/>
                </a:solidFill>
                <a:latin typeface="Lato"/>
                <a:ea typeface="Lato"/>
                <a:cs typeface="Lato"/>
                <a:sym typeface="Lato"/>
              </a:rPr>
              <a:t>that have been indicated in the CV and under “Publications and other research output” </a:t>
            </a:r>
            <a:r>
              <a:rPr b="1" lang="sv-SE" sz="1700">
                <a:solidFill>
                  <a:schemeClr val="accent2"/>
                </a:solidFill>
                <a:latin typeface="Lato"/>
                <a:ea typeface="Lato"/>
                <a:cs typeface="Lato"/>
                <a:sym typeface="Lato"/>
              </a:rPr>
              <a:t>show the competence</a:t>
            </a:r>
            <a:r>
              <a:rPr lang="sv-SE" sz="1400">
                <a:solidFill>
                  <a:schemeClr val="dk1"/>
                </a:solidFill>
                <a:latin typeface="Lato"/>
                <a:ea typeface="Lato"/>
                <a:cs typeface="Lato"/>
                <a:sym typeface="Lato"/>
              </a:rPr>
              <a:t> to carry out the proposed research.</a:t>
            </a:r>
            <a:endParaRPr sz="140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sv-SE" sz="1400">
                <a:solidFill>
                  <a:schemeClr val="dk1"/>
                </a:solidFill>
                <a:latin typeface="Lato"/>
                <a:ea typeface="Lato"/>
                <a:cs typeface="Lato"/>
                <a:sym typeface="Lato"/>
              </a:rPr>
              <a:t>The list of publications in the application is now called “</a:t>
            </a:r>
            <a:r>
              <a:rPr b="1" lang="sv-SE" sz="1700">
                <a:solidFill>
                  <a:schemeClr val="accent2"/>
                </a:solidFill>
                <a:latin typeface="Lato"/>
                <a:ea typeface="Lato"/>
                <a:cs typeface="Lato"/>
                <a:sym typeface="Lato"/>
              </a:rPr>
              <a:t>Publications and other research outputs</a:t>
            </a:r>
            <a:r>
              <a:rPr lang="sv-SE" sz="1400">
                <a:solidFill>
                  <a:schemeClr val="dk1"/>
                </a:solidFill>
                <a:latin typeface="Lato"/>
                <a:ea typeface="Lato"/>
                <a:cs typeface="Lato"/>
                <a:sym typeface="Lato"/>
              </a:rPr>
              <a:t>.” It consists of two parts where the applicant must separate between publications and research outputs that are peer-reviewed and not peer-reviewed.</a:t>
            </a:r>
            <a:endParaRPr sz="1400">
              <a:solidFill>
                <a:schemeClr val="dk1"/>
              </a:solidFill>
              <a:latin typeface="Lato"/>
              <a:ea typeface="Lato"/>
              <a:cs typeface="Lato"/>
              <a:sym typeface="Lato"/>
            </a:endParaRPr>
          </a:p>
          <a:p>
            <a:pPr indent="0" lvl="0" marL="914400" rtl="0" algn="l">
              <a:lnSpc>
                <a:spcPct val="115000"/>
              </a:lnSpc>
              <a:spcBef>
                <a:spcPts val="0"/>
              </a:spcBef>
              <a:spcAft>
                <a:spcPts val="0"/>
              </a:spcAft>
              <a:buClr>
                <a:schemeClr val="dk1"/>
              </a:buClr>
              <a:buSzPts val="1100"/>
              <a:buFont typeface="Arial"/>
              <a:buNone/>
            </a:pPr>
            <a:r>
              <a:t/>
            </a:r>
            <a:endParaRPr sz="1000">
              <a:solidFill>
                <a:schemeClr val="dk1"/>
              </a:solidFill>
              <a:latin typeface="Lato"/>
              <a:ea typeface="Lato"/>
              <a:cs typeface="Lato"/>
              <a:sym typeface="Lato"/>
            </a:endParaRPr>
          </a:p>
          <a:p>
            <a:pPr indent="0" lvl="0" marL="0" rtl="0" algn="l">
              <a:lnSpc>
                <a:spcPct val="90000"/>
              </a:lnSpc>
              <a:spcBef>
                <a:spcPts val="0"/>
              </a:spcBef>
              <a:spcAft>
                <a:spcPts val="0"/>
              </a:spcAft>
              <a:buSzPts val="1800"/>
              <a:buNone/>
            </a:pPr>
            <a:r>
              <a:t/>
            </a:r>
            <a:endParaRPr>
              <a:highlight>
                <a:schemeClr val="accent1"/>
              </a:highlight>
              <a:latin typeface="Lato"/>
              <a:ea typeface="Lato"/>
              <a:cs typeface="Lato"/>
              <a:sym typeface="Lato"/>
            </a:endParaRPr>
          </a:p>
        </p:txBody>
      </p:sp>
      <p:sp>
        <p:nvSpPr>
          <p:cNvPr id="520" name="Google Shape;520;g306c6c483aa_0_36"/>
          <p:cNvSpPr txBox="1"/>
          <p:nvPr>
            <p:ph type="title"/>
          </p:nvPr>
        </p:nvSpPr>
        <p:spPr>
          <a:xfrm>
            <a:off x="838200" y="365125"/>
            <a:ext cx="107109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71616"/>
              </a:buClr>
              <a:buSzPts val="4000"/>
              <a:buFont typeface="Arial"/>
              <a:buNone/>
            </a:pPr>
            <a:r>
              <a:rPr lang="sv-SE">
                <a:latin typeface="Lora"/>
                <a:ea typeface="Lora"/>
                <a:cs typeface="Lora"/>
                <a:sym typeface="Lora"/>
              </a:rPr>
              <a:t>Research evaluation - future practices</a:t>
            </a:r>
            <a:endParaRPr>
              <a:latin typeface="Lora"/>
              <a:ea typeface="Lora"/>
              <a:cs typeface="Lora"/>
              <a:sym typeface="Lora"/>
            </a:endParaRPr>
          </a:p>
        </p:txBody>
      </p:sp>
      <p:pic>
        <p:nvPicPr>
          <p:cNvPr id="521" name="Google Shape;521;g306c6c483aa_0_36"/>
          <p:cNvPicPr preferRelativeResize="0"/>
          <p:nvPr/>
        </p:nvPicPr>
        <p:blipFill rotWithShape="1">
          <a:blip r:embed="rId3">
            <a:alphaModFix/>
          </a:blip>
          <a:srcRect b="36151" l="36804" r="36168" t="0"/>
          <a:stretch/>
        </p:blipFill>
        <p:spPr>
          <a:xfrm>
            <a:off x="676587" y="2030231"/>
            <a:ext cx="1277325" cy="1418400"/>
          </a:xfrm>
          <a:prstGeom prst="rect">
            <a:avLst/>
          </a:prstGeom>
          <a:noFill/>
          <a:ln>
            <a:noFill/>
          </a:ln>
        </p:spPr>
      </p:pic>
      <p:sp>
        <p:nvSpPr>
          <p:cNvPr id="522" name="Google Shape;522;g306c6c483aa_0_36"/>
          <p:cNvSpPr txBox="1"/>
          <p:nvPr/>
        </p:nvSpPr>
        <p:spPr>
          <a:xfrm>
            <a:off x="1953900" y="6132900"/>
            <a:ext cx="10238100" cy="725100"/>
          </a:xfrm>
          <a:prstGeom prst="rect">
            <a:avLst/>
          </a:prstGeom>
          <a:noFill/>
          <a:ln>
            <a:noFill/>
          </a:ln>
        </p:spPr>
        <p:txBody>
          <a:bodyPr anchorCtr="0" anchor="t" bIns="91425" lIns="91425" spcFirstLastPara="1" rIns="91425" wrap="square" tIns="91425">
            <a:spAutoFit/>
          </a:bodyPr>
          <a:lstStyle/>
          <a:p>
            <a:pPr indent="0" lvl="0" marL="0" marR="0" rtl="0" algn="r">
              <a:lnSpc>
                <a:spcPct val="90000"/>
              </a:lnSpc>
              <a:spcBef>
                <a:spcPts val="0"/>
              </a:spcBef>
              <a:spcAft>
                <a:spcPts val="0"/>
              </a:spcAft>
              <a:buClr>
                <a:srgbClr val="000000"/>
              </a:buClr>
              <a:buSzPts val="1300"/>
              <a:buFont typeface="Arial"/>
              <a:buNone/>
            </a:pPr>
            <a:r>
              <a:rPr b="0" i="0" lang="sv-SE" sz="1300" u="none" cap="none" strike="noStrike">
                <a:solidFill>
                  <a:schemeClr val="dk1"/>
                </a:solidFill>
                <a:highlight>
                  <a:schemeClr val="lt1"/>
                </a:highlight>
                <a:latin typeface="Lato"/>
                <a:ea typeface="Lato"/>
                <a:cs typeface="Lato"/>
                <a:sym typeface="Lato"/>
              </a:rPr>
              <a:t>VR, 2024. </a:t>
            </a:r>
            <a:r>
              <a:rPr b="0" i="0" lang="sv-SE" sz="1300" u="sng" cap="none" strike="noStrike">
                <a:solidFill>
                  <a:schemeClr val="hlink"/>
                </a:solidFill>
                <a:highlight>
                  <a:schemeClr val="lt1"/>
                </a:highlight>
                <a:latin typeface="Lato"/>
                <a:ea typeface="Lato"/>
                <a:cs typeface="Lato"/>
                <a:sym typeface="Lato"/>
                <a:hlinkClick r:id="rId4"/>
              </a:rPr>
              <a:t>Peer-review handbooks </a:t>
            </a:r>
            <a:endParaRPr b="0" i="0" sz="1300" u="none" cap="none" strike="noStrike">
              <a:solidFill>
                <a:schemeClr val="dk1"/>
              </a:solidFill>
              <a:highlight>
                <a:schemeClr val="lt1"/>
              </a:highlight>
              <a:latin typeface="Lato"/>
              <a:ea typeface="Lato"/>
              <a:cs typeface="Lato"/>
              <a:sym typeface="Lato"/>
            </a:endParaRPr>
          </a:p>
          <a:p>
            <a:pPr indent="0" lvl="0" marL="0" marR="0" rtl="0" algn="r">
              <a:lnSpc>
                <a:spcPct val="90000"/>
              </a:lnSpc>
              <a:spcBef>
                <a:spcPts val="0"/>
              </a:spcBef>
              <a:spcAft>
                <a:spcPts val="0"/>
              </a:spcAft>
              <a:buClr>
                <a:srgbClr val="000000"/>
              </a:buClr>
              <a:buSzPts val="1300"/>
              <a:buFont typeface="Arial"/>
              <a:buNone/>
            </a:pPr>
            <a:r>
              <a:rPr b="0" i="0" lang="sv-SE" sz="1300" u="none" cap="none" strike="noStrike">
                <a:solidFill>
                  <a:schemeClr val="dk1"/>
                </a:solidFill>
                <a:highlight>
                  <a:schemeClr val="lt1"/>
                </a:highlight>
                <a:latin typeface="Lato"/>
                <a:ea typeface="Lato"/>
                <a:cs typeface="Lato"/>
                <a:sym typeface="Lato"/>
              </a:rPr>
              <a:t>ERC, 2025. </a:t>
            </a:r>
            <a:r>
              <a:rPr b="0" i="0" lang="sv-SE" sz="1300" u="sng" cap="none" strike="noStrike">
                <a:solidFill>
                  <a:schemeClr val="hlink"/>
                </a:solidFill>
                <a:highlight>
                  <a:schemeClr val="lt1"/>
                </a:highlight>
                <a:latin typeface="Lato"/>
                <a:ea typeface="Lato"/>
                <a:cs typeface="Lato"/>
                <a:sym typeface="Lato"/>
                <a:hlinkClick r:id="rId5"/>
              </a:rPr>
              <a:t>Guide for peer reviewers: starting and consolidator grants</a:t>
            </a:r>
            <a:endParaRPr b="0" i="0" sz="1300" u="none" cap="none" strike="noStrike">
              <a:solidFill>
                <a:schemeClr val="dk1"/>
              </a:solidFill>
              <a:highlight>
                <a:schemeClr val="lt1"/>
              </a:highlight>
              <a:latin typeface="Lato"/>
              <a:ea typeface="Lato"/>
              <a:cs typeface="Lato"/>
              <a:sym typeface="Lato"/>
            </a:endParaRPr>
          </a:p>
          <a:p>
            <a:pPr indent="0" lvl="0" marL="0" marR="0" rtl="0" algn="r">
              <a:lnSpc>
                <a:spcPct val="90000"/>
              </a:lnSpc>
              <a:spcBef>
                <a:spcPts val="0"/>
              </a:spcBef>
              <a:spcAft>
                <a:spcPts val="0"/>
              </a:spcAft>
              <a:buClr>
                <a:srgbClr val="000000"/>
              </a:buClr>
              <a:buSzPts val="1300"/>
              <a:buFont typeface="Arial"/>
              <a:buNone/>
            </a:pPr>
            <a:r>
              <a:rPr b="0" i="0" lang="sv-SE" sz="1300" u="none" cap="none" strike="noStrike">
                <a:solidFill>
                  <a:schemeClr val="dk1"/>
                </a:solidFill>
                <a:highlight>
                  <a:schemeClr val="lt1"/>
                </a:highlight>
                <a:latin typeface="Lato"/>
                <a:ea typeface="Lato"/>
                <a:cs typeface="Lato"/>
                <a:sym typeface="Lato"/>
              </a:rPr>
              <a:t>ERC, 2024. </a:t>
            </a:r>
            <a:r>
              <a:rPr b="0" i="0" lang="sv-SE" sz="1300" u="sng" cap="none" strike="noStrike">
                <a:solidFill>
                  <a:schemeClr val="hlink"/>
                </a:solidFill>
                <a:highlight>
                  <a:schemeClr val="lt1"/>
                </a:highlight>
                <a:latin typeface="Lato"/>
                <a:ea typeface="Lato"/>
                <a:cs typeface="Lato"/>
                <a:sym typeface="Lato"/>
                <a:hlinkClick r:id="rId6"/>
              </a:rPr>
              <a:t>Work program </a:t>
            </a:r>
            <a:endParaRPr b="0" i="0" sz="1300" u="none" cap="none" strike="noStrike">
              <a:solidFill>
                <a:schemeClr val="dk1"/>
              </a:solidFill>
              <a:highlight>
                <a:schemeClr val="lt1"/>
              </a:highlight>
              <a:latin typeface="Lato"/>
              <a:ea typeface="Lato"/>
              <a:cs typeface="Lato"/>
              <a:sym typeface="Lato"/>
            </a:endParaRPr>
          </a:p>
        </p:txBody>
      </p:sp>
      <p:sp>
        <p:nvSpPr>
          <p:cNvPr id="523" name="Google Shape;523;g306c6c483aa_0_36"/>
          <p:cNvSpPr txBox="1"/>
          <p:nvPr/>
        </p:nvSpPr>
        <p:spPr>
          <a:xfrm>
            <a:off x="2276400" y="4155325"/>
            <a:ext cx="9807600" cy="1405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0" i="0" lang="sv-SE" sz="1400" u="none" cap="none" strike="noStrike">
                <a:solidFill>
                  <a:schemeClr val="dk1"/>
                </a:solidFill>
                <a:latin typeface="Lato"/>
                <a:ea typeface="Lato"/>
                <a:cs typeface="Lato"/>
                <a:sym typeface="Lato"/>
              </a:rPr>
              <a:t>When assessing the research achievements of the applicants, focus on the</a:t>
            </a:r>
            <a:r>
              <a:rPr b="1" i="0" lang="sv-SE" sz="1700" u="none" cap="none" strike="noStrike">
                <a:solidFill>
                  <a:schemeClr val="accent2"/>
                </a:solidFill>
                <a:latin typeface="Lato"/>
                <a:ea typeface="Lato"/>
                <a:cs typeface="Lato"/>
                <a:sym typeface="Lato"/>
              </a:rPr>
              <a:t> scientific content</a:t>
            </a:r>
            <a:r>
              <a:rPr b="0" i="0" lang="sv-SE" sz="1400" u="none" cap="none" strike="noStrike">
                <a:solidFill>
                  <a:schemeClr val="dk1"/>
                </a:solidFill>
                <a:latin typeface="Lato"/>
                <a:ea typeface="Lato"/>
                <a:cs typeface="Lato"/>
                <a:sym typeface="Lato"/>
              </a:rPr>
              <a:t> and refrain from using </a:t>
            </a:r>
            <a:r>
              <a:rPr b="1" i="0" lang="sv-SE" sz="1700" u="none" cap="none" strike="noStrike">
                <a:solidFill>
                  <a:schemeClr val="accent2"/>
                </a:solidFill>
                <a:latin typeface="Lato"/>
                <a:ea typeface="Lato"/>
                <a:cs typeface="Lato"/>
                <a:sym typeface="Lato"/>
              </a:rPr>
              <a:t>surrogate measures</a:t>
            </a:r>
            <a:r>
              <a:rPr b="0" i="0" lang="sv-SE" sz="1400" u="none" cap="none" strike="noStrike">
                <a:solidFill>
                  <a:schemeClr val="dk1"/>
                </a:solidFill>
                <a:latin typeface="Lato"/>
                <a:ea typeface="Lato"/>
                <a:cs typeface="Lato"/>
                <a:sym typeface="Lato"/>
              </a:rPr>
              <a:t> of the quality of research outputs, such as Journal Impact Factors</a:t>
            </a:r>
            <a:endParaRPr b="0" i="0" sz="1400" u="none" cap="none" strike="noStrike">
              <a:solidFill>
                <a:schemeClr val="dk1"/>
              </a:solidFill>
              <a:latin typeface="Lato"/>
              <a:ea typeface="Lato"/>
              <a:cs typeface="Lato"/>
              <a:sym typeface="Lato"/>
            </a:endParaRPr>
          </a:p>
          <a:p>
            <a:pPr indent="0" lvl="0" marL="0" marR="0" rtl="0" algn="l">
              <a:lnSpc>
                <a:spcPct val="115000"/>
              </a:lnSpc>
              <a:spcBef>
                <a:spcPts val="800"/>
              </a:spcBef>
              <a:spcAft>
                <a:spcPts val="800"/>
              </a:spcAft>
              <a:buClr>
                <a:srgbClr val="000000"/>
              </a:buClr>
              <a:buSzPts val="1400"/>
              <a:buFont typeface="Arial"/>
              <a:buNone/>
            </a:pPr>
            <a:r>
              <a:rPr b="0" i="0" lang="sv-SE" sz="1400" u="none" cap="none" strike="noStrike">
                <a:solidFill>
                  <a:schemeClr val="dk1"/>
                </a:solidFill>
                <a:highlight>
                  <a:srgbClr val="FFFFFF"/>
                </a:highlight>
                <a:latin typeface="Lato"/>
                <a:ea typeface="Lato"/>
                <a:cs typeface="Lato"/>
                <a:sym typeface="Lato"/>
              </a:rPr>
              <a:t>Applicants may include </a:t>
            </a:r>
            <a:r>
              <a:rPr b="1" i="0" lang="sv-SE" sz="1700" u="none" cap="none" strike="noStrike">
                <a:solidFill>
                  <a:schemeClr val="accent2"/>
                </a:solidFill>
                <a:highlight>
                  <a:srgbClr val="FFFFFF"/>
                </a:highlight>
                <a:latin typeface="Lato"/>
                <a:ea typeface="Lato"/>
                <a:cs typeface="Lato"/>
                <a:sym typeface="Lato"/>
              </a:rPr>
              <a:t>relevant additional information on their research careers</a:t>
            </a:r>
            <a:r>
              <a:rPr b="0" i="0" lang="sv-SE" sz="1400" u="none" cap="none" strike="noStrike">
                <a:solidFill>
                  <a:schemeClr val="dk1"/>
                </a:solidFill>
                <a:highlight>
                  <a:srgbClr val="FFFFFF"/>
                </a:highlight>
                <a:latin typeface="Lato"/>
                <a:ea typeface="Lato"/>
                <a:cs typeface="Lato"/>
                <a:sym typeface="Lato"/>
              </a:rPr>
              <a:t> to provide context to the evaluation panels when assessing their research achievements and peer recognition </a:t>
            </a:r>
            <a:endParaRPr b="0" i="0" sz="2800" u="none" cap="none" strike="noStrike">
              <a:solidFill>
                <a:srgbClr val="171616"/>
              </a:solidFill>
              <a:highlight>
                <a:schemeClr val="accent1"/>
              </a:highlight>
              <a:latin typeface="Arial"/>
              <a:ea typeface="Arial"/>
              <a:cs typeface="Arial"/>
              <a:sym typeface="Arial"/>
            </a:endParaRPr>
          </a:p>
        </p:txBody>
      </p:sp>
      <p:pic>
        <p:nvPicPr>
          <p:cNvPr id="524" name="Google Shape;524;g306c6c483aa_0_36"/>
          <p:cNvPicPr preferRelativeResize="0"/>
          <p:nvPr/>
        </p:nvPicPr>
        <p:blipFill rotWithShape="1">
          <a:blip r:embed="rId7">
            <a:alphaModFix/>
          </a:blip>
          <a:srcRect b="0" l="0" r="0" t="0"/>
          <a:stretch/>
        </p:blipFill>
        <p:spPr>
          <a:xfrm>
            <a:off x="483338" y="3954698"/>
            <a:ext cx="1663800" cy="167213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g33fb296a945_26_63"/>
          <p:cNvSpPr txBox="1"/>
          <p:nvPr>
            <p:ph idx="1" type="body"/>
          </p:nvPr>
        </p:nvSpPr>
        <p:spPr>
          <a:xfrm>
            <a:off x="1160575" y="175100"/>
            <a:ext cx="7690800" cy="9819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1000"/>
              </a:spcBef>
              <a:spcAft>
                <a:spcPts val="0"/>
              </a:spcAft>
              <a:buSzPts val="1800"/>
              <a:buNone/>
            </a:pPr>
            <a:r>
              <a:rPr b="1" lang="sv-SE" sz="2200">
                <a:latin typeface="Lato"/>
                <a:ea typeface="Lato"/>
                <a:cs typeface="Lato"/>
                <a:sym typeface="Lato"/>
              </a:rPr>
              <a:t>What change, in your opinion, would have the greatest value for future development of research assessment to make it more ethical, inclusive and relevant?</a:t>
            </a:r>
            <a:endParaRPr b="1" sz="2200">
              <a:latin typeface="Lato"/>
              <a:ea typeface="Lato"/>
              <a:cs typeface="Lato"/>
              <a:sym typeface="Lato"/>
            </a:endParaRPr>
          </a:p>
        </p:txBody>
      </p:sp>
      <p:pic>
        <p:nvPicPr>
          <p:cNvPr id="531" name="Google Shape;531;g33fb296a945_26_63"/>
          <p:cNvPicPr preferRelativeResize="0"/>
          <p:nvPr/>
        </p:nvPicPr>
        <p:blipFill rotWithShape="1">
          <a:blip r:embed="rId3">
            <a:alphaModFix/>
          </a:blip>
          <a:srcRect b="0" l="0" r="0" t="0"/>
          <a:stretch/>
        </p:blipFill>
        <p:spPr>
          <a:xfrm>
            <a:off x="228600" y="1347626"/>
            <a:ext cx="1139050" cy="2568249"/>
          </a:xfrm>
          <a:prstGeom prst="rect">
            <a:avLst/>
          </a:prstGeom>
          <a:noFill/>
          <a:ln>
            <a:noFill/>
          </a:ln>
        </p:spPr>
      </p:pic>
      <p:sp>
        <p:nvSpPr>
          <p:cNvPr id="532" name="Google Shape;532;g33fb296a945_26_63"/>
          <p:cNvSpPr txBox="1"/>
          <p:nvPr/>
        </p:nvSpPr>
        <p:spPr>
          <a:xfrm>
            <a:off x="1398325" y="1195225"/>
            <a:ext cx="5745000" cy="55875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00000"/>
              </a:lnSpc>
              <a:spcBef>
                <a:spcPts val="0"/>
              </a:spcBef>
              <a:spcAft>
                <a:spcPts val="0"/>
              </a:spcAft>
              <a:buClr>
                <a:srgbClr val="000000"/>
              </a:buClr>
              <a:buSzPts val="1300"/>
              <a:buFont typeface="Lato"/>
              <a:buChar char="●"/>
            </a:pPr>
            <a:r>
              <a:rPr b="0" i="0" lang="sv-SE" sz="1300" u="none" cap="none" strike="noStrike">
                <a:solidFill>
                  <a:srgbClr val="000000"/>
                </a:solidFill>
                <a:latin typeface="Lato"/>
                <a:ea typeface="Lato"/>
                <a:cs typeface="Lato"/>
                <a:sym typeface="Lato"/>
              </a:rPr>
              <a:t>Reproducibility</a:t>
            </a:r>
            <a:endParaRPr b="0" i="0" sz="13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000000"/>
              </a:buClr>
              <a:buSzPts val="1300"/>
              <a:buFont typeface="Lato"/>
              <a:buChar char="●"/>
            </a:pPr>
            <a:r>
              <a:rPr b="0" i="0" lang="sv-SE" sz="1300" u="none" cap="none" strike="noStrike">
                <a:solidFill>
                  <a:srgbClr val="000000"/>
                </a:solidFill>
                <a:latin typeface="Lato"/>
                <a:ea typeface="Lato"/>
                <a:cs typeface="Lato"/>
                <a:sym typeface="Lato"/>
              </a:rPr>
              <a:t>Proper credit for all the authors, not only the first authors and corresponding authors</a:t>
            </a:r>
            <a:endParaRPr b="0" i="0" sz="13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000000"/>
              </a:buClr>
              <a:buSzPts val="1300"/>
              <a:buFont typeface="Lato"/>
              <a:buChar char="●"/>
            </a:pPr>
            <a:r>
              <a:rPr b="0" i="0" lang="sv-SE" sz="1300" u="none" cap="none" strike="noStrike">
                <a:solidFill>
                  <a:srgbClr val="000000"/>
                </a:solidFill>
                <a:latin typeface="Lato"/>
                <a:ea typeface="Lato"/>
                <a:cs typeface="Lato"/>
                <a:sym typeface="Lato"/>
              </a:rPr>
              <a:t>Right now, if I am being honest, it is not as attractive to submit an open access paper compared to the top tiered journals. So promoting the idea of open access more and doing that might attract high quality researchers which in turn increase the reputation</a:t>
            </a:r>
            <a:endParaRPr b="0" i="0" sz="13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000000"/>
              </a:buClr>
              <a:buSzPts val="1300"/>
              <a:buFont typeface="Lato"/>
              <a:buChar char="●"/>
            </a:pPr>
            <a:r>
              <a:rPr b="0" i="0" lang="sv-SE" sz="1300" u="none" cap="none" strike="noStrike">
                <a:solidFill>
                  <a:srgbClr val="000000"/>
                </a:solidFill>
                <a:latin typeface="Lato"/>
                <a:ea typeface="Lato"/>
                <a:cs typeface="Lato"/>
                <a:sym typeface="Lato"/>
              </a:rPr>
              <a:t>Science outreach to the public </a:t>
            </a:r>
            <a:endParaRPr b="0" i="0" sz="13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000000"/>
              </a:buClr>
              <a:buSzPts val="1300"/>
              <a:buFont typeface="Lato"/>
              <a:buChar char="●"/>
            </a:pPr>
            <a:r>
              <a:rPr b="0" i="0" lang="sv-SE" sz="1300" u="none" cap="none" strike="noStrike">
                <a:solidFill>
                  <a:srgbClr val="000000"/>
                </a:solidFill>
                <a:latin typeface="Lato"/>
                <a:ea typeface="Lato"/>
                <a:cs typeface="Lato"/>
                <a:sym typeface="Lato"/>
              </a:rPr>
              <a:t>Transparency</a:t>
            </a:r>
            <a:endParaRPr b="0" i="0" sz="13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000000"/>
              </a:buClr>
              <a:buSzPts val="1300"/>
              <a:buFont typeface="Lato"/>
              <a:buChar char="●"/>
            </a:pPr>
            <a:r>
              <a:rPr b="0" i="0" lang="sv-SE" sz="1300" u="none" cap="none" strike="noStrike">
                <a:solidFill>
                  <a:srgbClr val="000000"/>
                </a:solidFill>
                <a:latin typeface="Lato"/>
                <a:ea typeface="Lato"/>
                <a:cs typeface="Lato"/>
                <a:sym typeface="Lato"/>
              </a:rPr>
              <a:t>Take into account preprints also</a:t>
            </a:r>
            <a:endParaRPr b="0" i="0" sz="13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000000"/>
              </a:buClr>
              <a:buSzPts val="1300"/>
              <a:buFont typeface="Lato"/>
              <a:buChar char="●"/>
            </a:pPr>
            <a:r>
              <a:rPr b="0" i="0" lang="sv-SE" sz="1300" u="none" cap="none" strike="noStrike">
                <a:solidFill>
                  <a:srgbClr val="000000"/>
                </a:solidFill>
                <a:latin typeface="Lato"/>
                <a:ea typeface="Lato"/>
                <a:cs typeface="Lato"/>
                <a:sym typeface="Lato"/>
              </a:rPr>
              <a:t>Quality over quantity</a:t>
            </a:r>
            <a:endParaRPr b="0" i="0" sz="13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000000"/>
              </a:buClr>
              <a:buSzPts val="1300"/>
              <a:buFont typeface="Lato"/>
              <a:buChar char="●"/>
            </a:pPr>
            <a:r>
              <a:rPr b="0" i="0" lang="sv-SE" sz="1300" u="none" cap="none" strike="noStrike">
                <a:solidFill>
                  <a:srgbClr val="000000"/>
                </a:solidFill>
                <a:latin typeface="Lato"/>
                <a:ea typeface="Lato"/>
                <a:cs typeface="Lato"/>
                <a:sym typeface="Lato"/>
              </a:rPr>
              <a:t>It is more important to concentrate on research work than on publications</a:t>
            </a:r>
            <a:endParaRPr b="0" i="0" sz="13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000000"/>
              </a:buClr>
              <a:buSzPts val="1300"/>
              <a:buFont typeface="Lato"/>
              <a:buChar char="●"/>
            </a:pPr>
            <a:r>
              <a:rPr b="0" i="0" lang="sv-SE" sz="1300" u="none" cap="none" strike="noStrike">
                <a:solidFill>
                  <a:srgbClr val="000000"/>
                </a:solidFill>
                <a:latin typeface="Lato"/>
                <a:ea typeface="Lato"/>
                <a:cs typeface="Lato"/>
                <a:sym typeface="Lato"/>
              </a:rPr>
              <a:t>Collaboration</a:t>
            </a:r>
            <a:endParaRPr b="0" i="0" sz="13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000000"/>
              </a:buClr>
              <a:buSzPts val="1300"/>
              <a:buFont typeface="Lato"/>
              <a:buChar char="●"/>
            </a:pPr>
            <a:r>
              <a:rPr b="0" i="0" lang="sv-SE" sz="1300" u="none" cap="none" strike="noStrike">
                <a:solidFill>
                  <a:srgbClr val="000000"/>
                </a:solidFill>
                <a:latin typeface="Lato"/>
                <a:ea typeface="Lato"/>
                <a:cs typeface="Lato"/>
                <a:sym typeface="Lato"/>
              </a:rPr>
              <a:t>Inclusion</a:t>
            </a:r>
            <a:endParaRPr b="0" i="0" sz="13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000000"/>
              </a:buClr>
              <a:buSzPts val="1300"/>
              <a:buFont typeface="Lato"/>
              <a:buChar char="●"/>
            </a:pPr>
            <a:r>
              <a:rPr b="0" i="0" lang="sv-SE" sz="1300" u="none" cap="none" strike="noStrike">
                <a:solidFill>
                  <a:srgbClr val="000000"/>
                </a:solidFill>
                <a:latin typeface="Lato"/>
                <a:ea typeface="Lato"/>
                <a:cs typeface="Lato"/>
                <a:sym typeface="Lato"/>
              </a:rPr>
              <a:t>Assess quality over quantity</a:t>
            </a:r>
            <a:endParaRPr b="0" i="0" sz="13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000000"/>
              </a:buClr>
              <a:buSzPts val="1300"/>
              <a:buFont typeface="Lato"/>
              <a:buChar char="●"/>
            </a:pPr>
            <a:r>
              <a:rPr b="0" i="0" lang="sv-SE" sz="1300" u="none" cap="none" strike="noStrike">
                <a:solidFill>
                  <a:srgbClr val="000000"/>
                </a:solidFill>
                <a:latin typeface="Lato"/>
                <a:ea typeface="Lato"/>
                <a:cs typeface="Lato"/>
                <a:sym typeface="Lato"/>
              </a:rPr>
              <a:t>Drop requirements for "high impact" journals. Omit hard requirements for a specific number of publications for graduation. Place higher emphasis on "negative results" journals, open access journals</a:t>
            </a:r>
            <a:endParaRPr b="0" i="0" sz="13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000000"/>
              </a:buClr>
              <a:buSzPts val="1300"/>
              <a:buFont typeface="Lato"/>
              <a:buChar char="●"/>
            </a:pPr>
            <a:r>
              <a:rPr b="0" i="0" lang="sv-SE" sz="1300" u="none" cap="none" strike="noStrike">
                <a:solidFill>
                  <a:srgbClr val="000000"/>
                </a:solidFill>
                <a:latin typeface="Lato"/>
                <a:ea typeface="Lato"/>
                <a:cs typeface="Lato"/>
                <a:sym typeface="Lato"/>
              </a:rPr>
              <a:t>Access contribution to scientific community, not just publishing</a:t>
            </a:r>
            <a:endParaRPr b="0" i="0" sz="13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000000"/>
              </a:buClr>
              <a:buSzPts val="1300"/>
              <a:buFont typeface="Lato"/>
              <a:buChar char="●"/>
            </a:pPr>
            <a:r>
              <a:rPr b="0" i="0" lang="sv-SE" sz="1300" u="none" cap="none" strike="noStrike">
                <a:solidFill>
                  <a:srgbClr val="000000"/>
                </a:solidFill>
                <a:latin typeface="Lato"/>
                <a:ea typeface="Lato"/>
                <a:cs typeface="Lato"/>
                <a:sym typeface="Lato"/>
              </a:rPr>
              <a:t>Fair credit for work</a:t>
            </a:r>
            <a:endParaRPr b="0" i="0" sz="13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000000"/>
              </a:buClr>
              <a:buSzPts val="1300"/>
              <a:buFont typeface="Lato"/>
              <a:buChar char="●"/>
            </a:pPr>
            <a:r>
              <a:rPr b="0" i="0" lang="sv-SE" sz="1300" u="none" cap="none" strike="noStrike">
                <a:solidFill>
                  <a:srgbClr val="000000"/>
                </a:solidFill>
                <a:latin typeface="Lato"/>
                <a:ea typeface="Lato"/>
                <a:cs typeface="Lato"/>
                <a:sym typeface="Lato"/>
              </a:rPr>
              <a:t>Relevance in current times</a:t>
            </a:r>
            <a:endParaRPr b="0" i="0" sz="13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chemeClr val="dk1"/>
              </a:buClr>
              <a:buSzPts val="1300"/>
              <a:buFont typeface="Lato"/>
              <a:buChar char="●"/>
            </a:pPr>
            <a:r>
              <a:rPr b="0" i="0" lang="sv-SE" sz="1300" u="none" cap="none" strike="noStrike">
                <a:solidFill>
                  <a:schemeClr val="dk1"/>
                </a:solidFill>
                <a:latin typeface="Lato"/>
                <a:ea typeface="Lato"/>
                <a:cs typeface="Lato"/>
                <a:sym typeface="Lato"/>
              </a:rPr>
              <a:t>New metric that is more fair and relevant for the research impact</a:t>
            </a:r>
            <a:endParaRPr b="0" i="0" sz="1300" u="none" cap="none" strike="noStrike">
              <a:solidFill>
                <a:schemeClr val="dk1"/>
              </a:solidFill>
              <a:latin typeface="Lato"/>
              <a:ea typeface="Lato"/>
              <a:cs typeface="Lato"/>
              <a:sym typeface="Lato"/>
            </a:endParaRPr>
          </a:p>
          <a:p>
            <a:pPr indent="-311150" lvl="0" marL="457200" marR="0" rtl="0" algn="l">
              <a:lnSpc>
                <a:spcPct val="100000"/>
              </a:lnSpc>
              <a:spcBef>
                <a:spcPts val="0"/>
              </a:spcBef>
              <a:spcAft>
                <a:spcPts val="0"/>
              </a:spcAft>
              <a:buClr>
                <a:schemeClr val="dk1"/>
              </a:buClr>
              <a:buSzPts val="1300"/>
              <a:buFont typeface="Lato"/>
              <a:buChar char="●"/>
            </a:pPr>
            <a:r>
              <a:rPr b="0" i="0" lang="sv-SE" sz="1300" u="none" cap="none" strike="noStrike">
                <a:solidFill>
                  <a:schemeClr val="dk1"/>
                </a:solidFill>
                <a:latin typeface="Lato"/>
                <a:ea typeface="Lato"/>
                <a:cs typeface="Lato"/>
                <a:sym typeface="Lato"/>
              </a:rPr>
              <a:t>Reproducibility</a:t>
            </a:r>
            <a:endParaRPr b="0" i="0" sz="1300" u="none" cap="none" strike="noStrike">
              <a:solidFill>
                <a:schemeClr val="dk1"/>
              </a:solidFill>
              <a:latin typeface="Lato"/>
              <a:ea typeface="Lato"/>
              <a:cs typeface="Lato"/>
              <a:sym typeface="Lato"/>
            </a:endParaRPr>
          </a:p>
          <a:p>
            <a:pPr indent="-311150" lvl="0" marL="457200" marR="0" rtl="0" algn="l">
              <a:lnSpc>
                <a:spcPct val="100000"/>
              </a:lnSpc>
              <a:spcBef>
                <a:spcPts val="0"/>
              </a:spcBef>
              <a:spcAft>
                <a:spcPts val="0"/>
              </a:spcAft>
              <a:buClr>
                <a:schemeClr val="dk1"/>
              </a:buClr>
              <a:buSzPts val="1300"/>
              <a:buFont typeface="Lato"/>
              <a:buChar char="●"/>
            </a:pPr>
            <a:r>
              <a:rPr b="0" i="0" lang="sv-SE" sz="1300" u="none" cap="none" strike="noStrike">
                <a:solidFill>
                  <a:schemeClr val="dk1"/>
                </a:solidFill>
                <a:latin typeface="Lato"/>
                <a:ea typeface="Lato"/>
                <a:cs typeface="Lato"/>
                <a:sym typeface="Lato"/>
              </a:rPr>
              <a:t>Include mentorship of junior researchers</a:t>
            </a:r>
            <a:endParaRPr b="0" i="0" sz="1300" u="none" cap="none" strike="noStrike">
              <a:solidFill>
                <a:schemeClr val="dk1"/>
              </a:solidFill>
              <a:latin typeface="Lato"/>
              <a:ea typeface="Lato"/>
              <a:cs typeface="Lato"/>
              <a:sym typeface="Lato"/>
            </a:endParaRPr>
          </a:p>
          <a:p>
            <a:pPr indent="-311150" lvl="0" marL="457200" marR="0" rtl="0" algn="l">
              <a:lnSpc>
                <a:spcPct val="100000"/>
              </a:lnSpc>
              <a:spcBef>
                <a:spcPts val="0"/>
              </a:spcBef>
              <a:spcAft>
                <a:spcPts val="0"/>
              </a:spcAft>
              <a:buClr>
                <a:schemeClr val="dk1"/>
              </a:buClr>
              <a:buSzPts val="1300"/>
              <a:buFont typeface="Lato"/>
              <a:buChar char="●"/>
            </a:pPr>
            <a:r>
              <a:rPr b="0" i="0" lang="sv-SE" sz="1300" u="none" cap="none" strike="noStrike">
                <a:solidFill>
                  <a:schemeClr val="dk1"/>
                </a:solidFill>
                <a:latin typeface="Lato"/>
                <a:ea typeface="Lato"/>
                <a:cs typeface="Lato"/>
                <a:sym typeface="Lato"/>
              </a:rPr>
              <a:t>Look more granularly at contributions of different authors (not just first and corresponding authors)</a:t>
            </a:r>
            <a:endParaRPr b="0" i="0" sz="1300" u="none" cap="none" strike="noStrike">
              <a:solidFill>
                <a:schemeClr val="dk1"/>
              </a:solidFill>
              <a:latin typeface="Lato"/>
              <a:ea typeface="Lato"/>
              <a:cs typeface="Lato"/>
              <a:sym typeface="Lato"/>
            </a:endParaRPr>
          </a:p>
        </p:txBody>
      </p:sp>
      <p:sp>
        <p:nvSpPr>
          <p:cNvPr id="533" name="Google Shape;533;g33fb296a945_26_63"/>
          <p:cNvSpPr txBox="1"/>
          <p:nvPr/>
        </p:nvSpPr>
        <p:spPr>
          <a:xfrm>
            <a:off x="7143325" y="1347625"/>
            <a:ext cx="4837200" cy="53874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00000"/>
              </a:lnSpc>
              <a:spcBef>
                <a:spcPts val="0"/>
              </a:spcBef>
              <a:spcAft>
                <a:spcPts val="0"/>
              </a:spcAft>
              <a:buClr>
                <a:schemeClr val="dk1"/>
              </a:buClr>
              <a:buSzPts val="1300"/>
              <a:buFont typeface="Lato"/>
              <a:buChar char="●"/>
            </a:pPr>
            <a:r>
              <a:rPr b="0" i="0" lang="sv-SE" sz="1300" u="none" cap="none" strike="noStrike">
                <a:solidFill>
                  <a:schemeClr val="dk1"/>
                </a:solidFill>
                <a:latin typeface="Lato"/>
                <a:ea typeface="Lato"/>
                <a:cs typeface="Lato"/>
                <a:sym typeface="Lato"/>
              </a:rPr>
              <a:t>Higher quality by not only publishing success but also failure</a:t>
            </a:r>
            <a:endParaRPr b="0" i="0" sz="13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000000"/>
              </a:buClr>
              <a:buSzPts val="1300"/>
              <a:buFont typeface="Lato"/>
              <a:buChar char="●"/>
            </a:pPr>
            <a:r>
              <a:rPr b="0" i="0" lang="sv-SE" sz="1300" u="none" cap="none" strike="noStrike">
                <a:solidFill>
                  <a:srgbClr val="000000"/>
                </a:solidFill>
                <a:latin typeface="Lato"/>
                <a:ea typeface="Lato"/>
                <a:cs typeface="Lato"/>
                <a:sym typeface="Lato"/>
              </a:rPr>
              <a:t>Alternatives to papers for scientific contribution</a:t>
            </a:r>
            <a:endParaRPr b="0" i="0" sz="13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000000"/>
              </a:buClr>
              <a:buSzPts val="1300"/>
              <a:buFont typeface="Lato"/>
              <a:buChar char="●"/>
            </a:pPr>
            <a:r>
              <a:rPr b="0" i="0" lang="sv-SE" sz="1300" u="none" cap="none" strike="noStrike">
                <a:solidFill>
                  <a:srgbClr val="000000"/>
                </a:solidFill>
                <a:latin typeface="Lato"/>
                <a:ea typeface="Lato"/>
                <a:cs typeface="Lato"/>
                <a:sym typeface="Lato"/>
              </a:rPr>
              <a:t>Assess researcher's skills in other areas i.e. teaching, communication, policy</a:t>
            </a:r>
            <a:endParaRPr b="0" i="0" sz="13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000000"/>
              </a:buClr>
              <a:buSzPts val="1300"/>
              <a:buFont typeface="Lato"/>
              <a:buChar char="●"/>
            </a:pPr>
            <a:r>
              <a:rPr b="0" i="0" lang="sv-SE" sz="1300" u="none" cap="none" strike="noStrike">
                <a:solidFill>
                  <a:srgbClr val="000000"/>
                </a:solidFill>
                <a:latin typeface="Lato"/>
                <a:ea typeface="Lato"/>
                <a:cs typeface="Lato"/>
                <a:sym typeface="Lato"/>
              </a:rPr>
              <a:t>Focus on high-impact science, not high-impact journals</a:t>
            </a:r>
            <a:endParaRPr b="0" i="0" sz="13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000000"/>
              </a:buClr>
              <a:buSzPts val="1300"/>
              <a:buFont typeface="Lato"/>
              <a:buChar char="●"/>
            </a:pPr>
            <a:r>
              <a:rPr b="0" i="0" lang="sv-SE" sz="1300" u="none" cap="none" strike="noStrike">
                <a:solidFill>
                  <a:srgbClr val="000000"/>
                </a:solidFill>
                <a:latin typeface="Lato"/>
                <a:ea typeface="Lato"/>
                <a:cs typeface="Lato"/>
                <a:sym typeface="Lato"/>
              </a:rPr>
              <a:t>Social impact, open science, collaboration and diverse contributions</a:t>
            </a:r>
            <a:endParaRPr b="0" i="0" sz="13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000000"/>
              </a:buClr>
              <a:buSzPts val="1300"/>
              <a:buFont typeface="Lato"/>
              <a:buChar char="●"/>
            </a:pPr>
            <a:r>
              <a:rPr b="0" i="0" lang="sv-SE" sz="1300" u="none" cap="none" strike="noStrike">
                <a:solidFill>
                  <a:srgbClr val="000000"/>
                </a:solidFill>
                <a:latin typeface="Lato"/>
                <a:ea typeface="Lato"/>
                <a:cs typeface="Lato"/>
                <a:sym typeface="Lato"/>
              </a:rPr>
              <a:t>Make sure that there are infrastructure and knowledge to be able to make good decisions</a:t>
            </a:r>
            <a:endParaRPr b="0" i="0" sz="13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000000"/>
              </a:buClr>
              <a:buSzPts val="1300"/>
              <a:buFont typeface="Lato"/>
              <a:buChar char="●"/>
            </a:pPr>
            <a:r>
              <a:rPr b="0" i="0" lang="sv-SE" sz="1300" u="none" cap="none" strike="noStrike">
                <a:solidFill>
                  <a:srgbClr val="000000"/>
                </a:solidFill>
                <a:latin typeface="Lato"/>
                <a:ea typeface="Lato"/>
                <a:cs typeface="Lato"/>
                <a:sym typeface="Lato"/>
              </a:rPr>
              <a:t>Multi-metric assessment</a:t>
            </a:r>
            <a:endParaRPr b="0" i="0" sz="13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000000"/>
              </a:buClr>
              <a:buSzPts val="1300"/>
              <a:buFont typeface="Lato"/>
              <a:buChar char="●"/>
            </a:pPr>
            <a:r>
              <a:rPr b="0" i="0" lang="sv-SE" sz="1300" u="none" cap="none" strike="noStrike">
                <a:solidFill>
                  <a:srgbClr val="000000"/>
                </a:solidFill>
                <a:latin typeface="Lato"/>
                <a:ea typeface="Lato"/>
                <a:cs typeface="Lato"/>
                <a:sym typeface="Lato"/>
              </a:rPr>
              <a:t>How much emphasis on science communication there is</a:t>
            </a:r>
            <a:endParaRPr b="0" i="0" sz="13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000000"/>
              </a:buClr>
              <a:buSzPts val="1300"/>
              <a:buFont typeface="Lato"/>
              <a:buChar char="●"/>
            </a:pPr>
            <a:r>
              <a:rPr b="0" i="0" lang="sv-SE" sz="1300" u="none" cap="none" strike="noStrike">
                <a:solidFill>
                  <a:srgbClr val="000000"/>
                </a:solidFill>
                <a:latin typeface="Lato"/>
                <a:ea typeface="Lato"/>
                <a:cs typeface="Lato"/>
                <a:sym typeface="Lato"/>
              </a:rPr>
              <a:t>Indicators of research assessment should not be included in research job markets</a:t>
            </a:r>
            <a:endParaRPr b="0" i="0" sz="13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000000"/>
              </a:buClr>
              <a:buSzPts val="1300"/>
              <a:buFont typeface="Lato"/>
              <a:buChar char="●"/>
            </a:pPr>
            <a:r>
              <a:rPr b="0" i="0" lang="sv-SE" sz="1300" u="none" cap="none" strike="noStrike">
                <a:solidFill>
                  <a:srgbClr val="000000"/>
                </a:solidFill>
                <a:latin typeface="Lato"/>
                <a:ea typeface="Lato"/>
                <a:cs typeface="Lato"/>
                <a:sym typeface="Lato"/>
              </a:rPr>
              <a:t>Research work impact (methods and use of results by the community at large)</a:t>
            </a:r>
            <a:endParaRPr b="0" i="0" sz="13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000000"/>
              </a:buClr>
              <a:buSzPts val="1300"/>
              <a:buFont typeface="Lato"/>
              <a:buChar char="●"/>
            </a:pPr>
            <a:r>
              <a:rPr b="0" i="0" lang="sv-SE" sz="1300" u="none" cap="none" strike="noStrike">
                <a:solidFill>
                  <a:srgbClr val="000000"/>
                </a:solidFill>
                <a:latin typeface="Lato"/>
                <a:ea typeface="Lato"/>
                <a:cs typeface="Lato"/>
                <a:sym typeface="Lato"/>
              </a:rPr>
              <a:t>Quality over quantity</a:t>
            </a:r>
            <a:endParaRPr b="0" i="0" sz="13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000000"/>
              </a:buClr>
              <a:buSzPts val="1300"/>
              <a:buFont typeface="Lato"/>
              <a:buChar char="●"/>
            </a:pPr>
            <a:r>
              <a:rPr b="0" i="0" lang="sv-SE" sz="1300" u="none" cap="none" strike="noStrike">
                <a:solidFill>
                  <a:srgbClr val="000000"/>
                </a:solidFill>
                <a:latin typeface="Lato"/>
                <a:ea typeface="Lato"/>
                <a:cs typeface="Lato"/>
                <a:sym typeface="Lato"/>
              </a:rPr>
              <a:t>Publish for the sake of furthering science, not for a number on your CV</a:t>
            </a:r>
            <a:endParaRPr b="0" i="0" sz="13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000000"/>
              </a:buClr>
              <a:buSzPts val="1300"/>
              <a:buFont typeface="Lato"/>
              <a:buChar char="●"/>
            </a:pPr>
            <a:r>
              <a:rPr b="0" i="0" lang="sv-SE" sz="1300" u="none" cap="none" strike="noStrike">
                <a:solidFill>
                  <a:srgbClr val="000000"/>
                </a:solidFill>
                <a:latin typeface="Lato"/>
                <a:ea typeface="Lato"/>
                <a:cs typeface="Lato"/>
                <a:sym typeface="Lato"/>
              </a:rPr>
              <a:t>Have a better way of measuring research "success"</a:t>
            </a:r>
            <a:endParaRPr b="0" i="0" sz="13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000000"/>
              </a:buClr>
              <a:buSzPts val="1300"/>
              <a:buFont typeface="Lato"/>
              <a:buChar char="●"/>
            </a:pPr>
            <a:r>
              <a:rPr b="0" i="0" lang="sv-SE" sz="1300" u="none" cap="none" strike="noStrike">
                <a:solidFill>
                  <a:srgbClr val="000000"/>
                </a:solidFill>
                <a:latin typeface="Lato"/>
                <a:ea typeface="Lato"/>
                <a:cs typeface="Lato"/>
                <a:sym typeface="Lato"/>
              </a:rPr>
              <a:t>More qualitative assessment</a:t>
            </a:r>
            <a:endParaRPr b="0" i="0" sz="13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000000"/>
              </a:buClr>
              <a:buSzPts val="1300"/>
              <a:buFont typeface="Lato"/>
              <a:buChar char="●"/>
            </a:pPr>
            <a:r>
              <a:rPr b="0" i="0" lang="sv-SE" sz="1300" u="none" cap="none" strike="noStrike">
                <a:solidFill>
                  <a:srgbClr val="000000"/>
                </a:solidFill>
                <a:latin typeface="Lato"/>
                <a:ea typeface="Lato"/>
                <a:cs typeface="Lato"/>
                <a:sym typeface="Lato"/>
              </a:rPr>
              <a:t>More focus on quality rather than quantity</a:t>
            </a:r>
            <a:endParaRPr b="0" i="0" sz="13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000000"/>
              </a:buClr>
              <a:buSzPts val="1300"/>
              <a:buFont typeface="Lato"/>
              <a:buChar char="●"/>
            </a:pPr>
            <a:r>
              <a:rPr b="0" i="0" lang="sv-SE" sz="1300" u="none" cap="none" strike="noStrike">
                <a:solidFill>
                  <a:srgbClr val="000000"/>
                </a:solidFill>
                <a:latin typeface="Lato"/>
                <a:ea typeface="Lato"/>
                <a:cs typeface="Lato"/>
                <a:sym typeface="Lato"/>
              </a:rPr>
              <a:t>Reward actual contributions instead of placement in author list</a:t>
            </a:r>
            <a:endParaRPr b="0" i="0" sz="13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000000"/>
              </a:buClr>
              <a:buSzPts val="1300"/>
              <a:buFont typeface="Lato"/>
              <a:buChar char="●"/>
            </a:pPr>
            <a:r>
              <a:rPr b="0" i="0" lang="sv-SE" sz="1300" u="none" cap="none" strike="noStrike">
                <a:solidFill>
                  <a:srgbClr val="000000"/>
                </a:solidFill>
                <a:latin typeface="Lato"/>
                <a:ea typeface="Lato"/>
                <a:cs typeface="Lato"/>
                <a:sym typeface="Lato"/>
              </a:rPr>
              <a:t>How committed to open science a researcher is</a:t>
            </a:r>
            <a:endParaRPr b="0" i="0" sz="1300" u="none" cap="none" strike="noStrike">
              <a:solidFill>
                <a:srgbClr val="000000"/>
              </a:solidFill>
              <a:latin typeface="Lato"/>
              <a:ea typeface="Lato"/>
              <a:cs typeface="Lato"/>
              <a:sym typeface="Lato"/>
            </a:endParaRPr>
          </a:p>
          <a:p>
            <a:pPr indent="-311150" lvl="0" marL="457200" marR="0" rtl="0" algn="l">
              <a:lnSpc>
                <a:spcPct val="100000"/>
              </a:lnSpc>
              <a:spcBef>
                <a:spcPts val="0"/>
              </a:spcBef>
              <a:spcAft>
                <a:spcPts val="0"/>
              </a:spcAft>
              <a:buClr>
                <a:srgbClr val="000000"/>
              </a:buClr>
              <a:buSzPts val="1300"/>
              <a:buFont typeface="Lato"/>
              <a:buChar char="●"/>
            </a:pPr>
            <a:r>
              <a:rPr b="0" i="0" lang="sv-SE" sz="1300" u="none" cap="none" strike="noStrike">
                <a:solidFill>
                  <a:srgbClr val="000000"/>
                </a:solidFill>
                <a:latin typeface="Lato"/>
                <a:ea typeface="Lato"/>
                <a:cs typeface="Lato"/>
                <a:sym typeface="Lato"/>
              </a:rPr>
              <a:t>Stop the publish-or-perish culture</a:t>
            </a:r>
            <a:endParaRPr b="0" i="0" sz="1300" u="none" cap="none" strike="noStrike">
              <a:solidFill>
                <a:srgbClr val="000000"/>
              </a:solidFill>
              <a:latin typeface="Lato"/>
              <a:ea typeface="Lato"/>
              <a:cs typeface="Lato"/>
              <a:sym typeface="Lato"/>
            </a:endParaRPr>
          </a:p>
        </p:txBody>
      </p:sp>
      <p:sp>
        <p:nvSpPr>
          <p:cNvPr id="534" name="Google Shape;534;g33fb296a945_26_63"/>
          <p:cNvSpPr txBox="1"/>
          <p:nvPr/>
        </p:nvSpPr>
        <p:spPr>
          <a:xfrm rot="-5400000">
            <a:off x="-604900" y="2554075"/>
            <a:ext cx="3250200" cy="5325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2600">
                <a:solidFill>
                  <a:schemeClr val="accent4"/>
                </a:solidFill>
                <a:latin typeface="Lato"/>
                <a:ea typeface="Lato"/>
                <a:cs typeface="Lato"/>
                <a:sym typeface="Lato"/>
              </a:rPr>
              <a:t>SURVEY RESULTS</a:t>
            </a:r>
            <a:endParaRPr sz="2600">
              <a:solidFill>
                <a:schemeClr val="accent4"/>
              </a:solidFill>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pic>
        <p:nvPicPr>
          <p:cNvPr id="540" name="Google Shape;540;g34a49d2c12d_0_48"/>
          <p:cNvPicPr preferRelativeResize="0"/>
          <p:nvPr/>
        </p:nvPicPr>
        <p:blipFill>
          <a:blip r:embed="rId3">
            <a:alphaModFix/>
          </a:blip>
          <a:stretch>
            <a:fillRect/>
          </a:stretch>
        </p:blipFill>
        <p:spPr>
          <a:xfrm>
            <a:off x="6477001" y="228600"/>
            <a:ext cx="4368801" cy="6553202"/>
          </a:xfrm>
          <a:prstGeom prst="rect">
            <a:avLst/>
          </a:prstGeom>
          <a:noFill/>
          <a:ln>
            <a:noFill/>
          </a:ln>
        </p:spPr>
      </p:pic>
      <p:pic>
        <p:nvPicPr>
          <p:cNvPr id="541" name="Google Shape;541;g34a49d2c12d_0_48"/>
          <p:cNvPicPr preferRelativeResize="0"/>
          <p:nvPr/>
        </p:nvPicPr>
        <p:blipFill>
          <a:blip r:embed="rId4">
            <a:alphaModFix/>
          </a:blip>
          <a:stretch>
            <a:fillRect/>
          </a:stretch>
        </p:blipFill>
        <p:spPr>
          <a:xfrm>
            <a:off x="1066800" y="228600"/>
            <a:ext cx="4368801" cy="655320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g34a49d2c12d_0_38"/>
          <p:cNvSpPr txBox="1"/>
          <p:nvPr>
            <p:ph idx="1" type="body"/>
          </p:nvPr>
        </p:nvSpPr>
        <p:spPr>
          <a:xfrm>
            <a:off x="935000" y="2027100"/>
            <a:ext cx="6233700" cy="26604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sv-SE" sz="3400">
                <a:solidFill>
                  <a:schemeClr val="accent4"/>
                </a:solidFill>
                <a:latin typeface="Lato"/>
                <a:ea typeface="Lato"/>
                <a:cs typeface="Lato"/>
                <a:sym typeface="Lato"/>
              </a:rPr>
              <a:t>Funder/Employer perspective</a:t>
            </a:r>
            <a:endParaRPr b="1" sz="3400">
              <a:solidFill>
                <a:schemeClr val="accent4"/>
              </a:solidFill>
              <a:latin typeface="Lato"/>
              <a:ea typeface="Lato"/>
              <a:cs typeface="Lato"/>
              <a:sym typeface="Lato"/>
            </a:endParaRPr>
          </a:p>
          <a:p>
            <a:pPr indent="0" lvl="0" marL="0" rtl="0" algn="l">
              <a:spcBef>
                <a:spcPts val="1000"/>
              </a:spcBef>
              <a:spcAft>
                <a:spcPts val="0"/>
              </a:spcAft>
              <a:buNone/>
            </a:pPr>
            <a:br>
              <a:rPr b="1" lang="sv-SE" sz="3000">
                <a:solidFill>
                  <a:srgbClr val="38761D"/>
                </a:solidFill>
                <a:latin typeface="Lato"/>
                <a:ea typeface="Lato"/>
                <a:cs typeface="Lato"/>
                <a:sym typeface="Lato"/>
              </a:rPr>
            </a:br>
            <a:r>
              <a:rPr b="1" lang="sv-SE" sz="3000">
                <a:solidFill>
                  <a:srgbClr val="38761D"/>
                </a:solidFill>
                <a:latin typeface="Lato"/>
                <a:ea typeface="Lato"/>
                <a:cs typeface="Lato"/>
                <a:sym typeface="Lato"/>
              </a:rPr>
              <a:t>Advantages</a:t>
            </a:r>
            <a:endParaRPr b="1" sz="3000">
              <a:solidFill>
                <a:srgbClr val="38761D"/>
              </a:solidFill>
              <a:latin typeface="Lato"/>
              <a:ea typeface="Lato"/>
              <a:cs typeface="Lato"/>
              <a:sym typeface="Lato"/>
            </a:endParaRPr>
          </a:p>
          <a:p>
            <a:pPr indent="0" lvl="0" marL="0" rtl="0" algn="l">
              <a:spcBef>
                <a:spcPts val="1000"/>
              </a:spcBef>
              <a:spcAft>
                <a:spcPts val="0"/>
              </a:spcAft>
              <a:buNone/>
            </a:pPr>
            <a:br>
              <a:rPr b="1" lang="sv-SE" sz="3000">
                <a:solidFill>
                  <a:srgbClr val="990000"/>
                </a:solidFill>
                <a:latin typeface="Lato"/>
                <a:ea typeface="Lato"/>
                <a:cs typeface="Lato"/>
                <a:sym typeface="Lato"/>
              </a:rPr>
            </a:br>
            <a:r>
              <a:rPr b="1" lang="sv-SE" sz="3000">
                <a:solidFill>
                  <a:srgbClr val="990000"/>
                </a:solidFill>
                <a:latin typeface="Lato"/>
                <a:ea typeface="Lato"/>
                <a:cs typeface="Lato"/>
                <a:sym typeface="Lato"/>
              </a:rPr>
              <a:t>Disadvantages</a:t>
            </a:r>
            <a:endParaRPr b="1" sz="3000">
              <a:solidFill>
                <a:srgbClr val="990000"/>
              </a:solidFill>
              <a:latin typeface="Lato"/>
              <a:ea typeface="Lato"/>
              <a:cs typeface="Lato"/>
              <a:sym typeface="Lato"/>
            </a:endParaRPr>
          </a:p>
        </p:txBody>
      </p:sp>
      <p:sp>
        <p:nvSpPr>
          <p:cNvPr id="548" name="Google Shape;548;g34a49d2c12d_0_38"/>
          <p:cNvSpPr txBox="1"/>
          <p:nvPr>
            <p:ph type="title"/>
          </p:nvPr>
        </p:nvSpPr>
        <p:spPr>
          <a:xfrm>
            <a:off x="838200" y="365126"/>
            <a:ext cx="9538200" cy="830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sv-SE"/>
              <a:t>Why employ OS researcher?</a:t>
            </a:r>
            <a:endParaRPr/>
          </a:p>
        </p:txBody>
      </p:sp>
      <p:pic>
        <p:nvPicPr>
          <p:cNvPr id="549" name="Google Shape;549;g34a49d2c12d_0_38"/>
          <p:cNvPicPr preferRelativeResize="0"/>
          <p:nvPr/>
        </p:nvPicPr>
        <p:blipFill>
          <a:blip r:embed="rId3">
            <a:alphaModFix/>
          </a:blip>
          <a:stretch>
            <a:fillRect/>
          </a:stretch>
        </p:blipFill>
        <p:spPr>
          <a:xfrm>
            <a:off x="8370949" y="1347625"/>
            <a:ext cx="3162525" cy="3162525"/>
          </a:xfrm>
          <a:prstGeom prst="rect">
            <a:avLst/>
          </a:prstGeom>
          <a:noFill/>
          <a:ln>
            <a:noFill/>
          </a:ln>
        </p:spPr>
      </p:pic>
      <p:pic>
        <p:nvPicPr>
          <p:cNvPr id="550" name="Google Shape;550;g34a49d2c12d_0_38"/>
          <p:cNvPicPr preferRelativeResize="0"/>
          <p:nvPr/>
        </p:nvPicPr>
        <p:blipFill>
          <a:blip r:embed="rId4">
            <a:alphaModFix/>
          </a:blip>
          <a:stretch>
            <a:fillRect/>
          </a:stretch>
        </p:blipFill>
        <p:spPr>
          <a:xfrm>
            <a:off x="4844975" y="3332025"/>
            <a:ext cx="3373575" cy="33735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g34a49d2c12d_0_64"/>
          <p:cNvSpPr txBox="1"/>
          <p:nvPr>
            <p:ph idx="1" type="body"/>
          </p:nvPr>
        </p:nvSpPr>
        <p:spPr>
          <a:xfrm>
            <a:off x="838200" y="1486800"/>
            <a:ext cx="6871500" cy="4783500"/>
          </a:xfrm>
          <a:prstGeom prst="rect">
            <a:avLst/>
          </a:prstGeom>
        </p:spPr>
        <p:txBody>
          <a:bodyPr anchorCtr="0" anchor="t" bIns="45700" lIns="91425" spcFirstLastPara="1" rIns="91425" wrap="square" tIns="45700">
            <a:normAutofit lnSpcReduction="10000"/>
          </a:bodyPr>
          <a:lstStyle/>
          <a:p>
            <a:pPr indent="0" lvl="0" marL="0" rtl="0" algn="ctr">
              <a:lnSpc>
                <a:spcPct val="115000"/>
              </a:lnSpc>
              <a:spcBef>
                <a:spcPts val="1000"/>
              </a:spcBef>
              <a:spcAft>
                <a:spcPts val="0"/>
              </a:spcAft>
              <a:buNone/>
            </a:pPr>
            <a:r>
              <a:rPr lang="sv-SE">
                <a:latin typeface="Lato"/>
                <a:ea typeface="Lato"/>
                <a:cs typeface="Lato"/>
                <a:sym typeface="Lato"/>
              </a:rPr>
              <a:t>“A person isn't a better scientist because she publishes more or first perhaps, she's holding back from publication because she wants to be absolutely certain of her data. Similarly, the number of citations might have little to do with the value of the paper and more to do with external events.”</a:t>
            </a:r>
            <a:endParaRPr>
              <a:latin typeface="Lato"/>
              <a:ea typeface="Lato"/>
              <a:cs typeface="Lato"/>
              <a:sym typeface="Lato"/>
            </a:endParaRPr>
          </a:p>
          <a:p>
            <a:pPr indent="0" lvl="0" marL="0" rtl="0" algn="ctr">
              <a:lnSpc>
                <a:spcPct val="115000"/>
              </a:lnSpc>
              <a:spcBef>
                <a:spcPts val="1000"/>
              </a:spcBef>
              <a:spcAft>
                <a:spcPts val="0"/>
              </a:spcAft>
              <a:buNone/>
            </a:pPr>
            <a:r>
              <a:t/>
            </a:r>
            <a:endParaRPr>
              <a:latin typeface="Lato"/>
              <a:ea typeface="Lato"/>
              <a:cs typeface="Lato"/>
              <a:sym typeface="Lato"/>
            </a:endParaRPr>
          </a:p>
          <a:p>
            <a:pPr indent="0" lvl="0" marL="0" rtl="0" algn="r">
              <a:spcBef>
                <a:spcPts val="1000"/>
              </a:spcBef>
              <a:spcAft>
                <a:spcPts val="0"/>
              </a:spcAft>
              <a:buNone/>
            </a:pPr>
            <a:r>
              <a:rPr lang="sv-SE" sz="1400" u="sng">
                <a:solidFill>
                  <a:schemeClr val="hlink"/>
                </a:solidFill>
                <a:latin typeface="Lato"/>
                <a:ea typeface="Lato"/>
                <a:cs typeface="Lato"/>
                <a:sym typeface="Lato"/>
                <a:hlinkClick r:id="rId3"/>
              </a:rPr>
              <a:t>Interview with Katalin Karikó, Nobel Prize winner 2023</a:t>
            </a:r>
            <a:endParaRPr>
              <a:latin typeface="Lato"/>
              <a:ea typeface="Lato"/>
              <a:cs typeface="Lato"/>
              <a:sym typeface="Lato"/>
            </a:endParaRPr>
          </a:p>
        </p:txBody>
      </p:sp>
      <p:pic>
        <p:nvPicPr>
          <p:cNvPr id="218" name="Google Shape;218;g34a49d2c12d_0_64"/>
          <p:cNvPicPr preferRelativeResize="0"/>
          <p:nvPr/>
        </p:nvPicPr>
        <p:blipFill>
          <a:blip r:embed="rId4">
            <a:alphaModFix/>
          </a:blip>
          <a:stretch>
            <a:fillRect/>
          </a:stretch>
        </p:blipFill>
        <p:spPr>
          <a:xfrm>
            <a:off x="7862100" y="2514600"/>
            <a:ext cx="4177500" cy="2785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g34118be586d_25_70"/>
          <p:cNvSpPr txBox="1"/>
          <p:nvPr>
            <p:ph type="title"/>
          </p:nvPr>
        </p:nvSpPr>
        <p:spPr>
          <a:xfrm>
            <a:off x="838200" y="365126"/>
            <a:ext cx="95382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sv-SE">
                <a:latin typeface="Lato"/>
                <a:ea typeface="Lato"/>
                <a:cs typeface="Lato"/>
                <a:sym typeface="Lato"/>
              </a:rPr>
              <a:t>Are you ready for the change?</a:t>
            </a:r>
            <a:endParaRPr>
              <a:latin typeface="Lato"/>
              <a:ea typeface="Lato"/>
              <a:cs typeface="Lato"/>
              <a:sym typeface="Lato"/>
            </a:endParaRPr>
          </a:p>
        </p:txBody>
      </p:sp>
      <p:pic>
        <p:nvPicPr>
          <p:cNvPr id="557" name="Google Shape;557;g34118be586d_25_70"/>
          <p:cNvPicPr preferRelativeResize="0"/>
          <p:nvPr/>
        </p:nvPicPr>
        <p:blipFill rotWithShape="1">
          <a:blip r:embed="rId3">
            <a:alphaModFix/>
          </a:blip>
          <a:srcRect b="0" l="0" r="0" t="0"/>
          <a:stretch/>
        </p:blipFill>
        <p:spPr>
          <a:xfrm>
            <a:off x="609600" y="1347625"/>
            <a:ext cx="1905875" cy="4664524"/>
          </a:xfrm>
          <a:prstGeom prst="rect">
            <a:avLst/>
          </a:prstGeom>
          <a:noFill/>
          <a:ln>
            <a:noFill/>
          </a:ln>
        </p:spPr>
      </p:pic>
      <p:pic>
        <p:nvPicPr>
          <p:cNvPr id="558" name="Google Shape;558;g34118be586d_25_70" title="slido-which-of-your-research-outputs-you-published.png"/>
          <p:cNvPicPr preferRelativeResize="0"/>
          <p:nvPr/>
        </p:nvPicPr>
        <p:blipFill rotWithShape="1">
          <a:blip r:embed="rId4">
            <a:alphaModFix/>
          </a:blip>
          <a:srcRect b="0" l="0" r="0" t="0"/>
          <a:stretch/>
        </p:blipFill>
        <p:spPr>
          <a:xfrm>
            <a:off x="4715975" y="1141375"/>
            <a:ext cx="4229975" cy="5616148"/>
          </a:xfrm>
          <a:prstGeom prst="rect">
            <a:avLst/>
          </a:prstGeom>
          <a:noFill/>
          <a:ln>
            <a:noFill/>
          </a:ln>
        </p:spPr>
      </p:pic>
      <p:sp>
        <p:nvSpPr>
          <p:cNvPr id="559" name="Google Shape;559;g34118be586d_25_70"/>
          <p:cNvSpPr txBox="1"/>
          <p:nvPr/>
        </p:nvSpPr>
        <p:spPr>
          <a:xfrm rot="-5400000">
            <a:off x="80900" y="3239875"/>
            <a:ext cx="3250200" cy="5325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2600">
                <a:solidFill>
                  <a:schemeClr val="accent4"/>
                </a:solidFill>
                <a:latin typeface="Lato"/>
                <a:ea typeface="Lato"/>
                <a:cs typeface="Lato"/>
                <a:sym typeface="Lato"/>
              </a:rPr>
              <a:t>SURVEY RESULTS</a:t>
            </a:r>
            <a:endParaRPr sz="2600">
              <a:solidFill>
                <a:schemeClr val="accent4"/>
              </a:solidFill>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g33956f7bb0d_0_15"/>
          <p:cNvSpPr txBox="1"/>
          <p:nvPr>
            <p:ph idx="1" type="body"/>
          </p:nvPr>
        </p:nvSpPr>
        <p:spPr>
          <a:xfrm>
            <a:off x="1046025" y="1195226"/>
            <a:ext cx="10515600" cy="830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sv-SE">
                <a:solidFill>
                  <a:schemeClr val="accent2"/>
                </a:solidFill>
                <a:latin typeface="Lato"/>
                <a:ea typeface="Lato"/>
                <a:cs typeface="Lato"/>
                <a:sym typeface="Lato"/>
              </a:rPr>
              <a:t>What can be published, shared, cited</a:t>
            </a:r>
            <a:endParaRPr>
              <a:solidFill>
                <a:schemeClr val="accent2"/>
              </a:solidFill>
              <a:latin typeface="Lato"/>
              <a:ea typeface="Lato"/>
              <a:cs typeface="Lato"/>
              <a:sym typeface="Lato"/>
            </a:endParaRPr>
          </a:p>
        </p:txBody>
      </p:sp>
      <p:sp>
        <p:nvSpPr>
          <p:cNvPr id="566" name="Google Shape;566;g33956f7bb0d_0_15"/>
          <p:cNvSpPr txBox="1"/>
          <p:nvPr>
            <p:ph type="title"/>
          </p:nvPr>
        </p:nvSpPr>
        <p:spPr>
          <a:xfrm>
            <a:off x="838200" y="365126"/>
            <a:ext cx="95382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sv-SE">
                <a:latin typeface="Lato"/>
                <a:ea typeface="Lato"/>
                <a:cs typeface="Lato"/>
                <a:sym typeface="Lato"/>
              </a:rPr>
              <a:t>Show your work to the world</a:t>
            </a:r>
            <a:endParaRPr>
              <a:latin typeface="Lato"/>
              <a:ea typeface="Lato"/>
              <a:cs typeface="Lato"/>
              <a:sym typeface="Lato"/>
            </a:endParaRPr>
          </a:p>
        </p:txBody>
      </p:sp>
      <p:pic>
        <p:nvPicPr>
          <p:cNvPr id="567" name="Google Shape;567;g33956f7bb0d_0_15" title="lab.jpg"/>
          <p:cNvPicPr preferRelativeResize="0"/>
          <p:nvPr/>
        </p:nvPicPr>
        <p:blipFill rotWithShape="1">
          <a:blip r:embed="rId3">
            <a:alphaModFix/>
          </a:blip>
          <a:srcRect b="0" l="0" r="0" t="0"/>
          <a:stretch/>
        </p:blipFill>
        <p:spPr>
          <a:xfrm>
            <a:off x="10029268" y="2254502"/>
            <a:ext cx="1837148" cy="1328524"/>
          </a:xfrm>
          <a:prstGeom prst="rect">
            <a:avLst/>
          </a:prstGeom>
          <a:noFill/>
          <a:ln>
            <a:noFill/>
          </a:ln>
        </p:spPr>
      </p:pic>
      <p:pic>
        <p:nvPicPr>
          <p:cNvPr id="568" name="Google Shape;568;g33956f7bb0d_0_15" title="methods.jpg"/>
          <p:cNvPicPr preferRelativeResize="0"/>
          <p:nvPr/>
        </p:nvPicPr>
        <p:blipFill rotWithShape="1">
          <a:blip r:embed="rId4">
            <a:alphaModFix/>
          </a:blip>
          <a:srcRect b="0" l="0" r="0" t="0"/>
          <a:stretch/>
        </p:blipFill>
        <p:spPr>
          <a:xfrm>
            <a:off x="7919468" y="2025325"/>
            <a:ext cx="1934724" cy="1557701"/>
          </a:xfrm>
          <a:prstGeom prst="rect">
            <a:avLst/>
          </a:prstGeom>
          <a:noFill/>
          <a:ln>
            <a:noFill/>
          </a:ln>
        </p:spPr>
      </p:pic>
      <p:pic>
        <p:nvPicPr>
          <p:cNvPr id="569" name="Google Shape;569;g33956f7bb0d_0_15" title="invention.jpg"/>
          <p:cNvPicPr preferRelativeResize="0"/>
          <p:nvPr/>
        </p:nvPicPr>
        <p:blipFill rotWithShape="1">
          <a:blip r:embed="rId5">
            <a:alphaModFix/>
          </a:blip>
          <a:srcRect b="0" l="0" r="0" t="0"/>
          <a:stretch/>
        </p:blipFill>
        <p:spPr>
          <a:xfrm>
            <a:off x="2304780" y="2025327"/>
            <a:ext cx="2052874" cy="1557699"/>
          </a:xfrm>
          <a:prstGeom prst="rect">
            <a:avLst/>
          </a:prstGeom>
          <a:noFill/>
          <a:ln>
            <a:noFill/>
          </a:ln>
        </p:spPr>
      </p:pic>
      <p:pic>
        <p:nvPicPr>
          <p:cNvPr id="570" name="Google Shape;570;g33956f7bb0d_0_15" title="author.jpg"/>
          <p:cNvPicPr preferRelativeResize="0"/>
          <p:nvPr/>
        </p:nvPicPr>
        <p:blipFill rotWithShape="1">
          <a:blip r:embed="rId6">
            <a:alphaModFix/>
          </a:blip>
          <a:srcRect b="0" l="0" r="0" t="0"/>
          <a:stretch/>
        </p:blipFill>
        <p:spPr>
          <a:xfrm>
            <a:off x="539830" y="2151542"/>
            <a:ext cx="1589873" cy="1431484"/>
          </a:xfrm>
          <a:prstGeom prst="rect">
            <a:avLst/>
          </a:prstGeom>
          <a:noFill/>
          <a:ln>
            <a:noFill/>
          </a:ln>
        </p:spPr>
      </p:pic>
      <p:pic>
        <p:nvPicPr>
          <p:cNvPr id="571" name="Google Shape;571;g33956f7bb0d_0_15" title="education.jpg"/>
          <p:cNvPicPr preferRelativeResize="0"/>
          <p:nvPr/>
        </p:nvPicPr>
        <p:blipFill rotWithShape="1">
          <a:blip r:embed="rId7">
            <a:alphaModFix/>
          </a:blip>
          <a:srcRect b="0" l="0" r="0" t="0"/>
          <a:stretch/>
        </p:blipFill>
        <p:spPr>
          <a:xfrm>
            <a:off x="4532731" y="2025325"/>
            <a:ext cx="1249867" cy="1557701"/>
          </a:xfrm>
          <a:prstGeom prst="rect">
            <a:avLst/>
          </a:prstGeom>
          <a:noFill/>
          <a:ln>
            <a:noFill/>
          </a:ln>
        </p:spPr>
      </p:pic>
      <p:pic>
        <p:nvPicPr>
          <p:cNvPr id="572" name="Google Shape;572;g33956f7bb0d_0_15" title="code.jpg"/>
          <p:cNvPicPr preferRelativeResize="0"/>
          <p:nvPr/>
        </p:nvPicPr>
        <p:blipFill rotWithShape="1">
          <a:blip r:embed="rId8">
            <a:alphaModFix/>
          </a:blip>
          <a:srcRect b="0" l="0" r="0" t="0"/>
          <a:stretch/>
        </p:blipFill>
        <p:spPr>
          <a:xfrm>
            <a:off x="5957675" y="2020203"/>
            <a:ext cx="1743273" cy="1562822"/>
          </a:xfrm>
          <a:prstGeom prst="rect">
            <a:avLst/>
          </a:prstGeom>
          <a:noFill/>
          <a:ln>
            <a:noFill/>
          </a:ln>
        </p:spPr>
      </p:pic>
      <p:sp>
        <p:nvSpPr>
          <p:cNvPr id="573" name="Google Shape;573;g33956f7bb0d_0_15"/>
          <p:cNvSpPr txBox="1"/>
          <p:nvPr>
            <p:ph idx="1" type="body"/>
          </p:nvPr>
        </p:nvSpPr>
        <p:spPr>
          <a:xfrm>
            <a:off x="455825" y="3544200"/>
            <a:ext cx="1590000" cy="520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rPr b="1" lang="sv-SE" sz="2400">
                <a:solidFill>
                  <a:schemeClr val="accent2"/>
                </a:solidFill>
                <a:latin typeface="Lato"/>
                <a:ea typeface="Lato"/>
                <a:cs typeface="Lato"/>
                <a:sym typeface="Lato"/>
              </a:rPr>
              <a:t>PAPERS</a:t>
            </a:r>
            <a:endParaRPr b="1" sz="2400">
              <a:solidFill>
                <a:schemeClr val="accent2"/>
              </a:solidFill>
              <a:latin typeface="Lato"/>
              <a:ea typeface="Lato"/>
              <a:cs typeface="Lato"/>
              <a:sym typeface="Lato"/>
            </a:endParaRPr>
          </a:p>
        </p:txBody>
      </p:sp>
      <p:sp>
        <p:nvSpPr>
          <p:cNvPr id="574" name="Google Shape;574;g33956f7bb0d_0_15"/>
          <p:cNvSpPr txBox="1"/>
          <p:nvPr>
            <p:ph idx="1" type="body"/>
          </p:nvPr>
        </p:nvSpPr>
        <p:spPr>
          <a:xfrm>
            <a:off x="1745550" y="3544200"/>
            <a:ext cx="2156100" cy="520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rPr b="1" lang="sv-SE" sz="2400">
                <a:solidFill>
                  <a:schemeClr val="accent2"/>
                </a:solidFill>
                <a:latin typeface="Lato"/>
                <a:ea typeface="Lato"/>
                <a:cs typeface="Lato"/>
                <a:sym typeface="Lato"/>
              </a:rPr>
              <a:t>DISCOVERIES</a:t>
            </a:r>
            <a:endParaRPr b="1" sz="2400">
              <a:solidFill>
                <a:schemeClr val="accent2"/>
              </a:solidFill>
              <a:latin typeface="Lato"/>
              <a:ea typeface="Lato"/>
              <a:cs typeface="Lato"/>
              <a:sym typeface="Lato"/>
            </a:endParaRPr>
          </a:p>
        </p:txBody>
      </p:sp>
      <p:sp>
        <p:nvSpPr>
          <p:cNvPr id="575" name="Google Shape;575;g33956f7bb0d_0_15"/>
          <p:cNvSpPr txBox="1"/>
          <p:nvPr>
            <p:ph idx="1" type="body"/>
          </p:nvPr>
        </p:nvSpPr>
        <p:spPr>
          <a:xfrm>
            <a:off x="3891150" y="3544200"/>
            <a:ext cx="2402100" cy="520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rPr b="1" lang="sv-SE" sz="2400">
                <a:solidFill>
                  <a:schemeClr val="accent2"/>
                </a:solidFill>
                <a:latin typeface="Lato"/>
                <a:ea typeface="Lato"/>
                <a:cs typeface="Lato"/>
                <a:sym typeface="Lato"/>
              </a:rPr>
              <a:t>EDUCATIONAL MATERIAL</a:t>
            </a:r>
            <a:endParaRPr b="1" sz="2400">
              <a:solidFill>
                <a:schemeClr val="accent2"/>
              </a:solidFill>
              <a:latin typeface="Lato"/>
              <a:ea typeface="Lato"/>
              <a:cs typeface="Lato"/>
              <a:sym typeface="Lato"/>
            </a:endParaRPr>
          </a:p>
        </p:txBody>
      </p:sp>
      <p:sp>
        <p:nvSpPr>
          <p:cNvPr id="576" name="Google Shape;576;g33956f7bb0d_0_15"/>
          <p:cNvSpPr txBox="1"/>
          <p:nvPr>
            <p:ph idx="1" type="body"/>
          </p:nvPr>
        </p:nvSpPr>
        <p:spPr>
          <a:xfrm>
            <a:off x="6247025" y="3544200"/>
            <a:ext cx="1590000" cy="520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rPr b="1" lang="sv-SE" sz="2400">
                <a:solidFill>
                  <a:schemeClr val="accent2"/>
                </a:solidFill>
                <a:latin typeface="Lato"/>
                <a:ea typeface="Lato"/>
                <a:cs typeface="Lato"/>
                <a:sym typeface="Lato"/>
              </a:rPr>
              <a:t>DATA/ CODE</a:t>
            </a:r>
            <a:endParaRPr b="1" sz="2400">
              <a:solidFill>
                <a:schemeClr val="accent2"/>
              </a:solidFill>
              <a:latin typeface="Lato"/>
              <a:ea typeface="Lato"/>
              <a:cs typeface="Lato"/>
              <a:sym typeface="Lato"/>
            </a:endParaRPr>
          </a:p>
        </p:txBody>
      </p:sp>
      <p:sp>
        <p:nvSpPr>
          <p:cNvPr id="577" name="Google Shape;577;g33956f7bb0d_0_15"/>
          <p:cNvSpPr txBox="1"/>
          <p:nvPr>
            <p:ph idx="1" type="body"/>
          </p:nvPr>
        </p:nvSpPr>
        <p:spPr>
          <a:xfrm>
            <a:off x="7689150" y="3544200"/>
            <a:ext cx="2052900" cy="520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rPr b="1" lang="sv-SE" sz="2400">
                <a:solidFill>
                  <a:schemeClr val="accent2"/>
                </a:solidFill>
                <a:latin typeface="Lato"/>
                <a:ea typeface="Lato"/>
                <a:cs typeface="Lato"/>
                <a:sym typeface="Lato"/>
              </a:rPr>
              <a:t>STATISTICAL MODELS</a:t>
            </a:r>
            <a:endParaRPr b="1" sz="2400">
              <a:solidFill>
                <a:schemeClr val="accent2"/>
              </a:solidFill>
              <a:latin typeface="Lato"/>
              <a:ea typeface="Lato"/>
              <a:cs typeface="Lato"/>
              <a:sym typeface="Lato"/>
            </a:endParaRPr>
          </a:p>
        </p:txBody>
      </p:sp>
      <p:sp>
        <p:nvSpPr>
          <p:cNvPr id="578" name="Google Shape;578;g33956f7bb0d_0_15"/>
          <p:cNvSpPr txBox="1"/>
          <p:nvPr>
            <p:ph idx="1" type="body"/>
          </p:nvPr>
        </p:nvSpPr>
        <p:spPr>
          <a:xfrm>
            <a:off x="9904625" y="3544200"/>
            <a:ext cx="1837200" cy="520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rPr b="1" lang="sv-SE" sz="2400">
                <a:solidFill>
                  <a:schemeClr val="accent2"/>
                </a:solidFill>
                <a:latin typeface="Lato"/>
                <a:ea typeface="Lato"/>
                <a:cs typeface="Lato"/>
                <a:sym typeface="Lato"/>
              </a:rPr>
              <a:t>(LAB) METHODS</a:t>
            </a:r>
            <a:endParaRPr b="1" sz="2400">
              <a:solidFill>
                <a:schemeClr val="accent2"/>
              </a:solidFill>
              <a:latin typeface="Lato"/>
              <a:ea typeface="Lato"/>
              <a:cs typeface="Lato"/>
              <a:sym typeface="Lato"/>
            </a:endParaRPr>
          </a:p>
        </p:txBody>
      </p:sp>
      <p:sp>
        <p:nvSpPr>
          <p:cNvPr id="579" name="Google Shape;579;g33956f7bb0d_0_15"/>
          <p:cNvSpPr txBox="1"/>
          <p:nvPr/>
        </p:nvSpPr>
        <p:spPr>
          <a:xfrm>
            <a:off x="9595750" y="6460275"/>
            <a:ext cx="25104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sv-SE" sz="800" u="sng" cap="none" strike="noStrike">
                <a:solidFill>
                  <a:schemeClr val="hlink"/>
                </a:solidFill>
                <a:latin typeface="Arial"/>
                <a:ea typeface="Arial"/>
                <a:cs typeface="Arial"/>
                <a:sym typeface="Arial"/>
                <a:hlinkClick r:id="rId9"/>
              </a:rPr>
              <a:t>Icons by Harryarts on Freepik CC BY</a:t>
            </a:r>
            <a:endParaRPr b="0" i="0" sz="800" u="none" cap="none" strike="noStrike">
              <a:solidFill>
                <a:srgbClr val="171616"/>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g34118be586d_25_27"/>
          <p:cNvSpPr txBox="1"/>
          <p:nvPr>
            <p:ph idx="1" type="body"/>
          </p:nvPr>
        </p:nvSpPr>
        <p:spPr>
          <a:xfrm>
            <a:off x="1046025" y="1195226"/>
            <a:ext cx="10515600" cy="830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sv-SE">
                <a:solidFill>
                  <a:schemeClr val="accent2"/>
                </a:solidFill>
                <a:latin typeface="Lato"/>
                <a:ea typeface="Lato"/>
                <a:cs typeface="Lato"/>
                <a:sym typeface="Lato"/>
              </a:rPr>
              <a:t>What can be published, shared, cited</a:t>
            </a:r>
            <a:endParaRPr>
              <a:solidFill>
                <a:schemeClr val="accent2"/>
              </a:solidFill>
              <a:latin typeface="Lato"/>
              <a:ea typeface="Lato"/>
              <a:cs typeface="Lato"/>
              <a:sym typeface="Lato"/>
            </a:endParaRPr>
          </a:p>
        </p:txBody>
      </p:sp>
      <p:sp>
        <p:nvSpPr>
          <p:cNvPr id="586" name="Google Shape;586;g34118be586d_25_27"/>
          <p:cNvSpPr txBox="1"/>
          <p:nvPr>
            <p:ph type="title"/>
          </p:nvPr>
        </p:nvSpPr>
        <p:spPr>
          <a:xfrm>
            <a:off x="838200" y="365126"/>
            <a:ext cx="95382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sv-SE">
                <a:latin typeface="Lato"/>
                <a:ea typeface="Lato"/>
                <a:cs typeface="Lato"/>
                <a:sym typeface="Lato"/>
              </a:rPr>
              <a:t>Show your work to the world</a:t>
            </a:r>
            <a:endParaRPr>
              <a:latin typeface="Lato"/>
              <a:ea typeface="Lato"/>
              <a:cs typeface="Lato"/>
              <a:sym typeface="Lato"/>
            </a:endParaRPr>
          </a:p>
        </p:txBody>
      </p:sp>
      <p:pic>
        <p:nvPicPr>
          <p:cNvPr id="587" name="Google Shape;587;g34118be586d_25_27" title="lab.jpg"/>
          <p:cNvPicPr preferRelativeResize="0"/>
          <p:nvPr/>
        </p:nvPicPr>
        <p:blipFill rotWithShape="1">
          <a:blip r:embed="rId3">
            <a:alphaModFix/>
          </a:blip>
          <a:srcRect b="0" l="0" r="0" t="0"/>
          <a:stretch/>
        </p:blipFill>
        <p:spPr>
          <a:xfrm>
            <a:off x="10029268" y="2254502"/>
            <a:ext cx="1837148" cy="1328524"/>
          </a:xfrm>
          <a:prstGeom prst="rect">
            <a:avLst/>
          </a:prstGeom>
          <a:noFill/>
          <a:ln>
            <a:noFill/>
          </a:ln>
        </p:spPr>
      </p:pic>
      <p:pic>
        <p:nvPicPr>
          <p:cNvPr id="588" name="Google Shape;588;g34118be586d_25_27" title="methods.jpg"/>
          <p:cNvPicPr preferRelativeResize="0"/>
          <p:nvPr/>
        </p:nvPicPr>
        <p:blipFill rotWithShape="1">
          <a:blip r:embed="rId4">
            <a:alphaModFix/>
          </a:blip>
          <a:srcRect b="0" l="0" r="0" t="0"/>
          <a:stretch/>
        </p:blipFill>
        <p:spPr>
          <a:xfrm>
            <a:off x="7919468" y="2025325"/>
            <a:ext cx="1934724" cy="1557701"/>
          </a:xfrm>
          <a:prstGeom prst="rect">
            <a:avLst/>
          </a:prstGeom>
          <a:noFill/>
          <a:ln>
            <a:noFill/>
          </a:ln>
        </p:spPr>
      </p:pic>
      <p:pic>
        <p:nvPicPr>
          <p:cNvPr id="589" name="Google Shape;589;g34118be586d_25_27" title="project.jpg"/>
          <p:cNvPicPr preferRelativeResize="0"/>
          <p:nvPr/>
        </p:nvPicPr>
        <p:blipFill rotWithShape="1">
          <a:blip r:embed="rId5">
            <a:alphaModFix/>
          </a:blip>
          <a:srcRect b="0" l="0" r="0" t="0"/>
          <a:stretch/>
        </p:blipFill>
        <p:spPr>
          <a:xfrm>
            <a:off x="7333001" y="4740725"/>
            <a:ext cx="1743284" cy="1431473"/>
          </a:xfrm>
          <a:prstGeom prst="rect">
            <a:avLst/>
          </a:prstGeom>
          <a:noFill/>
          <a:ln>
            <a:noFill/>
          </a:ln>
        </p:spPr>
      </p:pic>
      <p:pic>
        <p:nvPicPr>
          <p:cNvPr id="590" name="Google Shape;590;g34118be586d_25_27" title="invention.jpg"/>
          <p:cNvPicPr preferRelativeResize="0"/>
          <p:nvPr/>
        </p:nvPicPr>
        <p:blipFill rotWithShape="1">
          <a:blip r:embed="rId6">
            <a:alphaModFix/>
          </a:blip>
          <a:srcRect b="0" l="0" r="0" t="0"/>
          <a:stretch/>
        </p:blipFill>
        <p:spPr>
          <a:xfrm>
            <a:off x="2304780" y="2025327"/>
            <a:ext cx="2052874" cy="1557699"/>
          </a:xfrm>
          <a:prstGeom prst="rect">
            <a:avLst/>
          </a:prstGeom>
          <a:noFill/>
          <a:ln>
            <a:noFill/>
          </a:ln>
        </p:spPr>
      </p:pic>
      <p:pic>
        <p:nvPicPr>
          <p:cNvPr id="591" name="Google Shape;591;g34118be586d_25_27" title="checklist2.jpg"/>
          <p:cNvPicPr preferRelativeResize="0"/>
          <p:nvPr/>
        </p:nvPicPr>
        <p:blipFill rotWithShape="1">
          <a:blip r:embed="rId7">
            <a:alphaModFix/>
          </a:blip>
          <a:srcRect b="0" l="0" r="0" t="0"/>
          <a:stretch/>
        </p:blipFill>
        <p:spPr>
          <a:xfrm>
            <a:off x="496131" y="4525625"/>
            <a:ext cx="1589875" cy="1646573"/>
          </a:xfrm>
          <a:prstGeom prst="rect">
            <a:avLst/>
          </a:prstGeom>
          <a:noFill/>
          <a:ln>
            <a:noFill/>
          </a:ln>
        </p:spPr>
      </p:pic>
      <p:pic>
        <p:nvPicPr>
          <p:cNvPr id="592" name="Google Shape;592;g34118be586d_25_27" title="contributor.jpg"/>
          <p:cNvPicPr preferRelativeResize="0"/>
          <p:nvPr/>
        </p:nvPicPr>
        <p:blipFill rotWithShape="1">
          <a:blip r:embed="rId8">
            <a:alphaModFix/>
          </a:blip>
          <a:srcRect b="0" l="0" r="0" t="0"/>
          <a:stretch/>
        </p:blipFill>
        <p:spPr>
          <a:xfrm>
            <a:off x="2692663" y="4653204"/>
            <a:ext cx="1589876" cy="1518994"/>
          </a:xfrm>
          <a:prstGeom prst="rect">
            <a:avLst/>
          </a:prstGeom>
          <a:noFill/>
          <a:ln>
            <a:noFill/>
          </a:ln>
        </p:spPr>
      </p:pic>
      <p:pic>
        <p:nvPicPr>
          <p:cNvPr id="593" name="Google Shape;593;g34118be586d_25_27" title="author.jpg"/>
          <p:cNvPicPr preferRelativeResize="0"/>
          <p:nvPr/>
        </p:nvPicPr>
        <p:blipFill rotWithShape="1">
          <a:blip r:embed="rId9">
            <a:alphaModFix/>
          </a:blip>
          <a:srcRect b="0" l="0" r="0" t="0"/>
          <a:stretch/>
        </p:blipFill>
        <p:spPr>
          <a:xfrm>
            <a:off x="539830" y="2151542"/>
            <a:ext cx="1589873" cy="1431484"/>
          </a:xfrm>
          <a:prstGeom prst="rect">
            <a:avLst/>
          </a:prstGeom>
          <a:noFill/>
          <a:ln>
            <a:noFill/>
          </a:ln>
        </p:spPr>
      </p:pic>
      <p:pic>
        <p:nvPicPr>
          <p:cNvPr id="594" name="Google Shape;594;g34118be586d_25_27" title="education.jpg"/>
          <p:cNvPicPr preferRelativeResize="0"/>
          <p:nvPr/>
        </p:nvPicPr>
        <p:blipFill rotWithShape="1">
          <a:blip r:embed="rId10">
            <a:alphaModFix/>
          </a:blip>
          <a:srcRect b="0" l="0" r="0" t="0"/>
          <a:stretch/>
        </p:blipFill>
        <p:spPr>
          <a:xfrm>
            <a:off x="4532731" y="2025325"/>
            <a:ext cx="1249867" cy="1557701"/>
          </a:xfrm>
          <a:prstGeom prst="rect">
            <a:avLst/>
          </a:prstGeom>
          <a:noFill/>
          <a:ln>
            <a:noFill/>
          </a:ln>
        </p:spPr>
      </p:pic>
      <p:pic>
        <p:nvPicPr>
          <p:cNvPr id="595" name="Google Shape;595;g34118be586d_25_27" title="code.jpg"/>
          <p:cNvPicPr preferRelativeResize="0"/>
          <p:nvPr/>
        </p:nvPicPr>
        <p:blipFill rotWithShape="1">
          <a:blip r:embed="rId11">
            <a:alphaModFix/>
          </a:blip>
          <a:srcRect b="0" l="0" r="0" t="0"/>
          <a:stretch/>
        </p:blipFill>
        <p:spPr>
          <a:xfrm>
            <a:off x="5957675" y="2020203"/>
            <a:ext cx="1743273" cy="1562822"/>
          </a:xfrm>
          <a:prstGeom prst="rect">
            <a:avLst/>
          </a:prstGeom>
          <a:noFill/>
          <a:ln>
            <a:noFill/>
          </a:ln>
        </p:spPr>
      </p:pic>
      <p:pic>
        <p:nvPicPr>
          <p:cNvPr id="596" name="Google Shape;596;g34118be586d_25_27" title="book.jpg"/>
          <p:cNvPicPr preferRelativeResize="0"/>
          <p:nvPr/>
        </p:nvPicPr>
        <p:blipFill rotWithShape="1">
          <a:blip r:embed="rId12">
            <a:alphaModFix/>
          </a:blip>
          <a:srcRect b="0" l="0" r="0" t="0"/>
          <a:stretch/>
        </p:blipFill>
        <p:spPr>
          <a:xfrm>
            <a:off x="4889196" y="4765635"/>
            <a:ext cx="1837148" cy="1406563"/>
          </a:xfrm>
          <a:prstGeom prst="rect">
            <a:avLst/>
          </a:prstGeom>
          <a:noFill/>
          <a:ln>
            <a:noFill/>
          </a:ln>
        </p:spPr>
      </p:pic>
      <p:sp>
        <p:nvSpPr>
          <p:cNvPr id="597" name="Google Shape;597;g34118be586d_25_27"/>
          <p:cNvSpPr txBox="1"/>
          <p:nvPr>
            <p:ph idx="1" type="body"/>
          </p:nvPr>
        </p:nvSpPr>
        <p:spPr>
          <a:xfrm>
            <a:off x="455825" y="3544200"/>
            <a:ext cx="1590000" cy="520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rPr b="1" lang="sv-SE" sz="2400">
                <a:solidFill>
                  <a:schemeClr val="accent2"/>
                </a:solidFill>
                <a:latin typeface="Lato"/>
                <a:ea typeface="Lato"/>
                <a:cs typeface="Lato"/>
                <a:sym typeface="Lato"/>
              </a:rPr>
              <a:t>PAPERS</a:t>
            </a:r>
            <a:endParaRPr b="1" sz="2400">
              <a:solidFill>
                <a:schemeClr val="accent2"/>
              </a:solidFill>
              <a:latin typeface="Lato"/>
              <a:ea typeface="Lato"/>
              <a:cs typeface="Lato"/>
              <a:sym typeface="Lato"/>
            </a:endParaRPr>
          </a:p>
        </p:txBody>
      </p:sp>
      <p:sp>
        <p:nvSpPr>
          <p:cNvPr id="598" name="Google Shape;598;g34118be586d_25_27"/>
          <p:cNvSpPr txBox="1"/>
          <p:nvPr>
            <p:ph idx="1" type="body"/>
          </p:nvPr>
        </p:nvSpPr>
        <p:spPr>
          <a:xfrm>
            <a:off x="1745550" y="3544200"/>
            <a:ext cx="2156100" cy="520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rPr b="1" lang="sv-SE" sz="2400">
                <a:solidFill>
                  <a:schemeClr val="accent2"/>
                </a:solidFill>
                <a:latin typeface="Lato"/>
                <a:ea typeface="Lato"/>
                <a:cs typeface="Lato"/>
                <a:sym typeface="Lato"/>
              </a:rPr>
              <a:t>DISCOVERIES</a:t>
            </a:r>
            <a:endParaRPr b="1" sz="2400">
              <a:solidFill>
                <a:schemeClr val="accent2"/>
              </a:solidFill>
              <a:latin typeface="Lato"/>
              <a:ea typeface="Lato"/>
              <a:cs typeface="Lato"/>
              <a:sym typeface="Lato"/>
            </a:endParaRPr>
          </a:p>
        </p:txBody>
      </p:sp>
      <p:sp>
        <p:nvSpPr>
          <p:cNvPr id="599" name="Google Shape;599;g34118be586d_25_27"/>
          <p:cNvSpPr txBox="1"/>
          <p:nvPr>
            <p:ph idx="1" type="body"/>
          </p:nvPr>
        </p:nvSpPr>
        <p:spPr>
          <a:xfrm>
            <a:off x="3891150" y="3544200"/>
            <a:ext cx="2402100" cy="520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rPr b="1" lang="sv-SE" sz="2400">
                <a:solidFill>
                  <a:schemeClr val="accent2"/>
                </a:solidFill>
                <a:latin typeface="Lato"/>
                <a:ea typeface="Lato"/>
                <a:cs typeface="Lato"/>
                <a:sym typeface="Lato"/>
              </a:rPr>
              <a:t>EDUCATIONAL MATERIAL</a:t>
            </a:r>
            <a:endParaRPr b="1" sz="2400">
              <a:solidFill>
                <a:schemeClr val="accent2"/>
              </a:solidFill>
              <a:latin typeface="Lato"/>
              <a:ea typeface="Lato"/>
              <a:cs typeface="Lato"/>
              <a:sym typeface="Lato"/>
            </a:endParaRPr>
          </a:p>
        </p:txBody>
      </p:sp>
      <p:sp>
        <p:nvSpPr>
          <p:cNvPr id="600" name="Google Shape;600;g34118be586d_25_27"/>
          <p:cNvSpPr txBox="1"/>
          <p:nvPr>
            <p:ph idx="1" type="body"/>
          </p:nvPr>
        </p:nvSpPr>
        <p:spPr>
          <a:xfrm>
            <a:off x="6247025" y="3544200"/>
            <a:ext cx="1590000" cy="520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rPr b="1" lang="sv-SE" sz="2400">
                <a:solidFill>
                  <a:schemeClr val="accent2"/>
                </a:solidFill>
                <a:latin typeface="Lato"/>
                <a:ea typeface="Lato"/>
                <a:cs typeface="Lato"/>
                <a:sym typeface="Lato"/>
              </a:rPr>
              <a:t>DATA/ CODE</a:t>
            </a:r>
            <a:endParaRPr b="1" sz="2400">
              <a:solidFill>
                <a:schemeClr val="accent2"/>
              </a:solidFill>
              <a:latin typeface="Lato"/>
              <a:ea typeface="Lato"/>
              <a:cs typeface="Lato"/>
              <a:sym typeface="Lato"/>
            </a:endParaRPr>
          </a:p>
        </p:txBody>
      </p:sp>
      <p:sp>
        <p:nvSpPr>
          <p:cNvPr id="601" name="Google Shape;601;g34118be586d_25_27"/>
          <p:cNvSpPr txBox="1"/>
          <p:nvPr>
            <p:ph idx="1" type="body"/>
          </p:nvPr>
        </p:nvSpPr>
        <p:spPr>
          <a:xfrm>
            <a:off x="7689150" y="3544200"/>
            <a:ext cx="2052900" cy="520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rPr b="1" lang="sv-SE" sz="2400">
                <a:solidFill>
                  <a:schemeClr val="accent2"/>
                </a:solidFill>
                <a:latin typeface="Lato"/>
                <a:ea typeface="Lato"/>
                <a:cs typeface="Lato"/>
                <a:sym typeface="Lato"/>
              </a:rPr>
              <a:t>STATISTICAL MODELS</a:t>
            </a:r>
            <a:endParaRPr b="1" sz="2400">
              <a:solidFill>
                <a:schemeClr val="accent2"/>
              </a:solidFill>
              <a:latin typeface="Lato"/>
              <a:ea typeface="Lato"/>
              <a:cs typeface="Lato"/>
              <a:sym typeface="Lato"/>
            </a:endParaRPr>
          </a:p>
        </p:txBody>
      </p:sp>
      <p:sp>
        <p:nvSpPr>
          <p:cNvPr id="602" name="Google Shape;602;g34118be586d_25_27"/>
          <p:cNvSpPr txBox="1"/>
          <p:nvPr>
            <p:ph idx="1" type="body"/>
          </p:nvPr>
        </p:nvSpPr>
        <p:spPr>
          <a:xfrm>
            <a:off x="9904625" y="3544200"/>
            <a:ext cx="1837200" cy="520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rPr b="1" lang="sv-SE" sz="2400">
                <a:solidFill>
                  <a:schemeClr val="accent2"/>
                </a:solidFill>
                <a:latin typeface="Lato"/>
                <a:ea typeface="Lato"/>
                <a:cs typeface="Lato"/>
                <a:sym typeface="Lato"/>
              </a:rPr>
              <a:t>(LAB) METHODS</a:t>
            </a:r>
            <a:endParaRPr b="1" sz="2400">
              <a:solidFill>
                <a:schemeClr val="accent2"/>
              </a:solidFill>
              <a:latin typeface="Lato"/>
              <a:ea typeface="Lato"/>
              <a:cs typeface="Lato"/>
              <a:sym typeface="Lato"/>
            </a:endParaRPr>
          </a:p>
        </p:txBody>
      </p:sp>
      <p:sp>
        <p:nvSpPr>
          <p:cNvPr id="603" name="Google Shape;603;g34118be586d_25_27"/>
          <p:cNvSpPr txBox="1"/>
          <p:nvPr>
            <p:ph idx="1" type="body"/>
          </p:nvPr>
        </p:nvSpPr>
        <p:spPr>
          <a:xfrm>
            <a:off x="455825" y="6135000"/>
            <a:ext cx="1590000" cy="520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rPr b="1" lang="sv-SE" sz="2400">
                <a:solidFill>
                  <a:schemeClr val="accent2"/>
                </a:solidFill>
                <a:latin typeface="Lato"/>
                <a:ea typeface="Lato"/>
                <a:cs typeface="Lato"/>
                <a:sym typeface="Lato"/>
              </a:rPr>
              <a:t>DMPs</a:t>
            </a:r>
            <a:endParaRPr b="1" sz="2400">
              <a:solidFill>
                <a:schemeClr val="accent2"/>
              </a:solidFill>
              <a:latin typeface="Lato"/>
              <a:ea typeface="Lato"/>
              <a:cs typeface="Lato"/>
              <a:sym typeface="Lato"/>
            </a:endParaRPr>
          </a:p>
        </p:txBody>
      </p:sp>
      <p:sp>
        <p:nvSpPr>
          <p:cNvPr id="604" name="Google Shape;604;g34118be586d_25_27"/>
          <p:cNvSpPr txBox="1"/>
          <p:nvPr>
            <p:ph idx="1" type="body"/>
          </p:nvPr>
        </p:nvSpPr>
        <p:spPr>
          <a:xfrm>
            <a:off x="2665625" y="6135000"/>
            <a:ext cx="1590000" cy="520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rPr b="1" lang="sv-SE" sz="2400">
                <a:solidFill>
                  <a:schemeClr val="accent2"/>
                </a:solidFill>
                <a:latin typeface="Lato"/>
                <a:ea typeface="Lato"/>
                <a:cs typeface="Lato"/>
                <a:sym typeface="Lato"/>
              </a:rPr>
              <a:t>REVIEWS</a:t>
            </a:r>
            <a:endParaRPr b="1" sz="2400">
              <a:solidFill>
                <a:schemeClr val="accent2"/>
              </a:solidFill>
              <a:latin typeface="Lato"/>
              <a:ea typeface="Lato"/>
              <a:cs typeface="Lato"/>
              <a:sym typeface="Lato"/>
            </a:endParaRPr>
          </a:p>
        </p:txBody>
      </p:sp>
      <p:sp>
        <p:nvSpPr>
          <p:cNvPr id="605" name="Google Shape;605;g34118be586d_25_27"/>
          <p:cNvSpPr txBox="1"/>
          <p:nvPr>
            <p:ph idx="1" type="body"/>
          </p:nvPr>
        </p:nvSpPr>
        <p:spPr>
          <a:xfrm>
            <a:off x="4875425" y="6135000"/>
            <a:ext cx="1837200" cy="520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rPr b="1" lang="sv-SE" sz="2400">
                <a:solidFill>
                  <a:schemeClr val="accent2"/>
                </a:solidFill>
                <a:latin typeface="Lato"/>
                <a:ea typeface="Lato"/>
                <a:cs typeface="Lato"/>
                <a:sym typeface="Lato"/>
              </a:rPr>
              <a:t>PREPRINTS</a:t>
            </a:r>
            <a:endParaRPr b="1" sz="2400">
              <a:solidFill>
                <a:schemeClr val="accent2"/>
              </a:solidFill>
              <a:latin typeface="Lato"/>
              <a:ea typeface="Lato"/>
              <a:cs typeface="Lato"/>
              <a:sym typeface="Lato"/>
            </a:endParaRPr>
          </a:p>
        </p:txBody>
      </p:sp>
      <p:sp>
        <p:nvSpPr>
          <p:cNvPr id="606" name="Google Shape;606;g34118be586d_25_27"/>
          <p:cNvSpPr txBox="1"/>
          <p:nvPr>
            <p:ph idx="1" type="body"/>
          </p:nvPr>
        </p:nvSpPr>
        <p:spPr>
          <a:xfrm>
            <a:off x="7618625" y="6135000"/>
            <a:ext cx="1837200" cy="520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rPr b="1" lang="sv-SE" sz="2400">
                <a:solidFill>
                  <a:schemeClr val="accent2"/>
                </a:solidFill>
                <a:latin typeface="Lato"/>
                <a:ea typeface="Lato"/>
                <a:cs typeface="Lato"/>
                <a:sym typeface="Lato"/>
              </a:rPr>
              <a:t>IDEAS</a:t>
            </a:r>
            <a:endParaRPr b="1" sz="2400">
              <a:solidFill>
                <a:schemeClr val="accent2"/>
              </a:solidFill>
              <a:latin typeface="Lato"/>
              <a:ea typeface="Lato"/>
              <a:cs typeface="Lato"/>
              <a:sym typeface="Lato"/>
            </a:endParaRPr>
          </a:p>
        </p:txBody>
      </p:sp>
      <p:pic>
        <p:nvPicPr>
          <p:cNvPr id="607" name="Google Shape;607;g34118be586d_25_27" title="BOX.jpg"/>
          <p:cNvPicPr preferRelativeResize="0"/>
          <p:nvPr/>
        </p:nvPicPr>
        <p:blipFill rotWithShape="1">
          <a:blip r:embed="rId13">
            <a:alphaModFix/>
          </a:blip>
          <a:srcRect b="0" l="0" r="0" t="0"/>
          <a:stretch/>
        </p:blipFill>
        <p:spPr>
          <a:xfrm>
            <a:off x="9687725" y="4749731"/>
            <a:ext cx="1589875" cy="1437646"/>
          </a:xfrm>
          <a:prstGeom prst="rect">
            <a:avLst/>
          </a:prstGeom>
          <a:noFill/>
          <a:ln>
            <a:noFill/>
          </a:ln>
        </p:spPr>
      </p:pic>
      <p:sp>
        <p:nvSpPr>
          <p:cNvPr id="608" name="Google Shape;608;g34118be586d_25_27"/>
          <p:cNvSpPr txBox="1"/>
          <p:nvPr>
            <p:ph idx="1" type="body"/>
          </p:nvPr>
        </p:nvSpPr>
        <p:spPr>
          <a:xfrm>
            <a:off x="9904625" y="6135000"/>
            <a:ext cx="1837200" cy="520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rPr b="1" lang="sv-SE" sz="2400">
                <a:solidFill>
                  <a:schemeClr val="accent2"/>
                </a:solidFill>
                <a:latin typeface="Lato"/>
                <a:ea typeface="Lato"/>
                <a:cs typeface="Lato"/>
                <a:sym typeface="Lato"/>
              </a:rPr>
              <a:t>. . .</a:t>
            </a:r>
            <a:endParaRPr b="1" sz="2400">
              <a:solidFill>
                <a:schemeClr val="accent2"/>
              </a:solidFill>
              <a:latin typeface="Lato"/>
              <a:ea typeface="Lato"/>
              <a:cs typeface="Lato"/>
              <a:sym typeface="Lato"/>
            </a:endParaRPr>
          </a:p>
        </p:txBody>
      </p:sp>
      <p:sp>
        <p:nvSpPr>
          <p:cNvPr id="609" name="Google Shape;609;g34118be586d_25_27"/>
          <p:cNvSpPr txBox="1"/>
          <p:nvPr/>
        </p:nvSpPr>
        <p:spPr>
          <a:xfrm>
            <a:off x="10052950" y="6536475"/>
            <a:ext cx="25104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sv-SE" sz="800" u="sng" cap="none" strike="noStrike">
                <a:solidFill>
                  <a:schemeClr val="hlink"/>
                </a:solidFill>
                <a:latin typeface="Arial"/>
                <a:ea typeface="Arial"/>
                <a:cs typeface="Arial"/>
                <a:sym typeface="Arial"/>
                <a:hlinkClick r:id="rId14"/>
              </a:rPr>
              <a:t>Icons by Harryarts on Freepik CC BY</a:t>
            </a:r>
            <a:endParaRPr b="0" i="0" sz="800" u="none" cap="none" strike="noStrike">
              <a:solidFill>
                <a:srgbClr val="171616"/>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g34118be586d_25_55"/>
          <p:cNvSpPr txBox="1"/>
          <p:nvPr>
            <p:ph idx="1" type="body"/>
          </p:nvPr>
        </p:nvSpPr>
        <p:spPr>
          <a:xfrm>
            <a:off x="533400" y="2020200"/>
            <a:ext cx="3042900" cy="3373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b="1" lang="sv-SE" sz="3000">
                <a:solidFill>
                  <a:schemeClr val="accent2"/>
                </a:solidFill>
                <a:latin typeface="Lato"/>
                <a:ea typeface="Lato"/>
                <a:cs typeface="Lato"/>
                <a:sym typeface="Lato"/>
              </a:rPr>
              <a:t>Right place</a:t>
            </a:r>
            <a:endParaRPr b="1" sz="3000">
              <a:solidFill>
                <a:schemeClr val="accent2"/>
              </a:solidFill>
              <a:latin typeface="Lato"/>
              <a:ea typeface="Lato"/>
              <a:cs typeface="Lato"/>
              <a:sym typeface="Lato"/>
            </a:endParaRPr>
          </a:p>
          <a:p>
            <a:pPr indent="0" lvl="0" marL="0" rtl="0" algn="l">
              <a:lnSpc>
                <a:spcPct val="90000"/>
              </a:lnSpc>
              <a:spcBef>
                <a:spcPts val="1000"/>
              </a:spcBef>
              <a:spcAft>
                <a:spcPts val="0"/>
              </a:spcAft>
              <a:buSzPts val="1800"/>
              <a:buNone/>
            </a:pPr>
            <a:r>
              <a:rPr b="1" lang="sv-SE" sz="3000">
                <a:solidFill>
                  <a:schemeClr val="accent2"/>
                </a:solidFill>
                <a:latin typeface="Lato"/>
                <a:ea typeface="Lato"/>
                <a:cs typeface="Lato"/>
                <a:sym typeface="Lato"/>
              </a:rPr>
              <a:t>DOI</a:t>
            </a:r>
            <a:endParaRPr b="1" sz="3000">
              <a:solidFill>
                <a:schemeClr val="accent2"/>
              </a:solidFill>
              <a:latin typeface="Lato"/>
              <a:ea typeface="Lato"/>
              <a:cs typeface="Lato"/>
              <a:sym typeface="Lato"/>
            </a:endParaRPr>
          </a:p>
          <a:p>
            <a:pPr indent="0" lvl="0" marL="0" rtl="0" algn="l">
              <a:lnSpc>
                <a:spcPct val="90000"/>
              </a:lnSpc>
              <a:spcBef>
                <a:spcPts val="1000"/>
              </a:spcBef>
              <a:spcAft>
                <a:spcPts val="0"/>
              </a:spcAft>
              <a:buClr>
                <a:schemeClr val="dk1"/>
              </a:buClr>
              <a:buSzPts val="1100"/>
              <a:buFont typeface="Arial"/>
              <a:buNone/>
            </a:pPr>
            <a:r>
              <a:rPr b="1" lang="sv-SE" sz="3000">
                <a:solidFill>
                  <a:schemeClr val="accent2"/>
                </a:solidFill>
                <a:latin typeface="Lato"/>
                <a:ea typeface="Lato"/>
                <a:cs typeface="Lato"/>
                <a:sym typeface="Lato"/>
              </a:rPr>
              <a:t>Formats</a:t>
            </a:r>
            <a:endParaRPr b="1" sz="3000">
              <a:solidFill>
                <a:schemeClr val="accent2"/>
              </a:solidFill>
              <a:latin typeface="Lato"/>
              <a:ea typeface="Lato"/>
              <a:cs typeface="Lato"/>
              <a:sym typeface="Lato"/>
            </a:endParaRPr>
          </a:p>
          <a:p>
            <a:pPr indent="0" lvl="0" marL="0" rtl="0" algn="l">
              <a:lnSpc>
                <a:spcPct val="90000"/>
              </a:lnSpc>
              <a:spcBef>
                <a:spcPts val="1000"/>
              </a:spcBef>
              <a:spcAft>
                <a:spcPts val="0"/>
              </a:spcAft>
              <a:buSzPts val="1800"/>
              <a:buNone/>
            </a:pPr>
            <a:r>
              <a:rPr b="1" lang="sv-SE" sz="3000">
                <a:solidFill>
                  <a:schemeClr val="accent2"/>
                </a:solidFill>
                <a:latin typeface="Lato"/>
                <a:ea typeface="Lato"/>
                <a:cs typeface="Lato"/>
                <a:sym typeface="Lato"/>
              </a:rPr>
              <a:t>Metadata</a:t>
            </a:r>
            <a:endParaRPr b="1" sz="3000">
              <a:solidFill>
                <a:schemeClr val="accent2"/>
              </a:solidFill>
              <a:latin typeface="Lato"/>
              <a:ea typeface="Lato"/>
              <a:cs typeface="Lato"/>
              <a:sym typeface="Lato"/>
            </a:endParaRPr>
          </a:p>
          <a:p>
            <a:pPr indent="0" lvl="0" marL="0" rtl="0" algn="l">
              <a:lnSpc>
                <a:spcPct val="90000"/>
              </a:lnSpc>
              <a:spcBef>
                <a:spcPts val="1000"/>
              </a:spcBef>
              <a:spcAft>
                <a:spcPts val="0"/>
              </a:spcAft>
              <a:buSzPts val="1800"/>
              <a:buNone/>
            </a:pPr>
            <a:r>
              <a:rPr b="1" lang="sv-SE" sz="3000">
                <a:solidFill>
                  <a:schemeClr val="accent2"/>
                </a:solidFill>
                <a:latin typeface="Lato"/>
                <a:ea typeface="Lato"/>
                <a:cs typeface="Lato"/>
                <a:sym typeface="Lato"/>
              </a:rPr>
              <a:t>“Think alien”</a:t>
            </a:r>
            <a:endParaRPr b="1" sz="3000">
              <a:solidFill>
                <a:schemeClr val="accent2"/>
              </a:solidFill>
              <a:latin typeface="Lato"/>
              <a:ea typeface="Lato"/>
              <a:cs typeface="Lato"/>
              <a:sym typeface="Lato"/>
            </a:endParaRPr>
          </a:p>
        </p:txBody>
      </p:sp>
      <p:sp>
        <p:nvSpPr>
          <p:cNvPr id="616" name="Google Shape;616;g34118be586d_25_55"/>
          <p:cNvSpPr txBox="1"/>
          <p:nvPr>
            <p:ph type="title"/>
          </p:nvPr>
        </p:nvSpPr>
        <p:spPr>
          <a:xfrm>
            <a:off x="838200" y="365126"/>
            <a:ext cx="95382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sv-SE">
                <a:latin typeface="Lato"/>
                <a:ea typeface="Lato"/>
                <a:cs typeface="Lato"/>
                <a:sym typeface="Lato"/>
              </a:rPr>
              <a:t>Share smart = share FAIR</a:t>
            </a:r>
            <a:endParaRPr>
              <a:latin typeface="Lato"/>
              <a:ea typeface="Lato"/>
              <a:cs typeface="Lato"/>
              <a:sym typeface="Lato"/>
            </a:endParaRPr>
          </a:p>
        </p:txBody>
      </p:sp>
      <p:sp>
        <p:nvSpPr>
          <p:cNvPr id="617" name="Google Shape;617;g34118be586d_25_55"/>
          <p:cNvSpPr txBox="1"/>
          <p:nvPr>
            <p:ph idx="1" type="body"/>
          </p:nvPr>
        </p:nvSpPr>
        <p:spPr>
          <a:xfrm>
            <a:off x="4358300" y="1258200"/>
            <a:ext cx="7096500" cy="2399400"/>
          </a:xfrm>
          <a:prstGeom prst="rect">
            <a:avLst/>
          </a:prstGeom>
          <a:noFill/>
          <a:ln>
            <a:noFill/>
          </a:ln>
        </p:spPr>
        <p:txBody>
          <a:bodyPr anchorCtr="0" anchor="t" bIns="45700" lIns="91425" spcFirstLastPara="1" rIns="91425" wrap="square" tIns="45700">
            <a:normAutofit/>
          </a:bodyPr>
          <a:lstStyle/>
          <a:p>
            <a:pPr indent="0" lvl="0" marL="0" rtl="0" algn="l">
              <a:lnSpc>
                <a:spcPct val="105000"/>
              </a:lnSpc>
              <a:spcBef>
                <a:spcPts val="1200"/>
              </a:spcBef>
              <a:spcAft>
                <a:spcPts val="0"/>
              </a:spcAft>
              <a:buSzPts val="440"/>
              <a:buNone/>
            </a:pPr>
            <a:r>
              <a:rPr b="1" lang="sv-SE" sz="2640">
                <a:solidFill>
                  <a:schemeClr val="accent4"/>
                </a:solidFill>
                <a:latin typeface="Lato"/>
                <a:ea typeface="Lato"/>
                <a:cs typeface="Lato"/>
                <a:sym typeface="Lato"/>
              </a:rPr>
              <a:t>Data, Educational material, Notebooks, (results)</a:t>
            </a:r>
            <a:br>
              <a:rPr b="1" lang="sv-SE" sz="2640">
                <a:solidFill>
                  <a:schemeClr val="accent4"/>
                </a:solidFill>
                <a:latin typeface="Lato"/>
                <a:ea typeface="Lato"/>
                <a:cs typeface="Lato"/>
                <a:sym typeface="Lato"/>
              </a:rPr>
            </a:br>
            <a:r>
              <a:rPr b="1" lang="sv-SE" sz="2640">
                <a:solidFill>
                  <a:schemeClr val="dk1"/>
                </a:solidFill>
                <a:latin typeface="Lato"/>
                <a:ea typeface="Lato"/>
                <a:cs typeface="Lato"/>
                <a:sym typeface="Lato"/>
              </a:rPr>
              <a:t>Repositories Discipline-specific, Institutional, General</a:t>
            </a:r>
            <a:endParaRPr b="1" sz="2640">
              <a:solidFill>
                <a:schemeClr val="dk1"/>
              </a:solidFill>
              <a:latin typeface="Lato"/>
              <a:ea typeface="Lato"/>
              <a:cs typeface="Lato"/>
              <a:sym typeface="Lato"/>
            </a:endParaRPr>
          </a:p>
          <a:p>
            <a:pPr indent="0" lvl="0" marL="0" rtl="0" algn="l">
              <a:lnSpc>
                <a:spcPct val="80000"/>
              </a:lnSpc>
              <a:spcBef>
                <a:spcPts val="1200"/>
              </a:spcBef>
              <a:spcAft>
                <a:spcPts val="0"/>
              </a:spcAft>
              <a:buSzPts val="440"/>
              <a:buNone/>
            </a:pPr>
            <a:r>
              <a:rPr lang="sv-SE" sz="2320">
                <a:latin typeface="Lato"/>
                <a:ea typeface="Lato"/>
                <a:cs typeface="Lato"/>
                <a:sym typeface="Lato"/>
              </a:rPr>
              <a:t>Figshare, Zenodo, </a:t>
            </a:r>
            <a:r>
              <a:rPr lang="sv-SE" sz="2320" u="sng">
                <a:solidFill>
                  <a:schemeClr val="hlink"/>
                </a:solidFill>
                <a:latin typeface="Lato"/>
                <a:ea typeface="Lato"/>
                <a:cs typeface="Lato"/>
                <a:sym typeface="Lato"/>
                <a:hlinkClick r:id="rId3"/>
              </a:rPr>
              <a:t>EU OS Node</a:t>
            </a:r>
            <a:endParaRPr sz="2320">
              <a:latin typeface="Lato"/>
              <a:ea typeface="Lato"/>
              <a:cs typeface="Lato"/>
              <a:sym typeface="Lato"/>
            </a:endParaRPr>
          </a:p>
        </p:txBody>
      </p:sp>
      <p:sp>
        <p:nvSpPr>
          <p:cNvPr id="618" name="Google Shape;618;g34118be586d_25_55"/>
          <p:cNvSpPr txBox="1"/>
          <p:nvPr>
            <p:ph idx="1" type="body"/>
          </p:nvPr>
        </p:nvSpPr>
        <p:spPr>
          <a:xfrm>
            <a:off x="6886150" y="3772800"/>
            <a:ext cx="5085600" cy="1644000"/>
          </a:xfrm>
          <a:prstGeom prst="rect">
            <a:avLst/>
          </a:prstGeom>
          <a:noFill/>
          <a:ln>
            <a:noFill/>
          </a:ln>
        </p:spPr>
        <p:txBody>
          <a:bodyPr anchorCtr="0" anchor="t" bIns="45700" lIns="91425" spcFirstLastPara="1" rIns="91425" wrap="square" tIns="45700">
            <a:normAutofit/>
          </a:bodyPr>
          <a:lstStyle/>
          <a:p>
            <a:pPr indent="0" lvl="0" marL="0" rtl="0" algn="l">
              <a:lnSpc>
                <a:spcPct val="105000"/>
              </a:lnSpc>
              <a:spcBef>
                <a:spcPts val="1200"/>
              </a:spcBef>
              <a:spcAft>
                <a:spcPts val="0"/>
              </a:spcAft>
              <a:buSzPts val="1800"/>
              <a:buNone/>
            </a:pPr>
            <a:r>
              <a:rPr b="1" lang="sv-SE" sz="2607">
                <a:solidFill>
                  <a:schemeClr val="accent4"/>
                </a:solidFill>
                <a:latin typeface="Lato"/>
                <a:ea typeface="Lato"/>
                <a:cs typeface="Lato"/>
                <a:sym typeface="Lato"/>
              </a:rPr>
              <a:t>Code</a:t>
            </a:r>
            <a:endParaRPr b="1" sz="2607">
              <a:solidFill>
                <a:schemeClr val="accent4"/>
              </a:solidFill>
              <a:latin typeface="Lato"/>
              <a:ea typeface="Lato"/>
              <a:cs typeface="Lato"/>
              <a:sym typeface="Lato"/>
            </a:endParaRPr>
          </a:p>
          <a:p>
            <a:pPr indent="0" lvl="0" marL="0" rtl="0" algn="l">
              <a:lnSpc>
                <a:spcPct val="105000"/>
              </a:lnSpc>
              <a:spcBef>
                <a:spcPts val="1200"/>
              </a:spcBef>
              <a:spcAft>
                <a:spcPts val="1200"/>
              </a:spcAft>
              <a:buSzPts val="1800"/>
              <a:buNone/>
            </a:pPr>
            <a:r>
              <a:rPr b="1" lang="sv-SE" sz="2607">
                <a:solidFill>
                  <a:schemeClr val="dk1"/>
                </a:solidFill>
                <a:latin typeface="Lato"/>
                <a:ea typeface="Lato"/>
                <a:cs typeface="Lato"/>
                <a:sym typeface="Lato"/>
              </a:rPr>
              <a:t>GitHub (no DOI!), Serve, </a:t>
            </a:r>
            <a:br>
              <a:rPr b="1" lang="sv-SE" sz="2607">
                <a:solidFill>
                  <a:schemeClr val="dk1"/>
                </a:solidFill>
                <a:latin typeface="Lato"/>
                <a:ea typeface="Lato"/>
                <a:cs typeface="Lato"/>
                <a:sym typeface="Lato"/>
              </a:rPr>
            </a:br>
            <a:r>
              <a:rPr lang="sv-SE" sz="2600">
                <a:latin typeface="Lato"/>
                <a:ea typeface="Lato"/>
                <a:cs typeface="Lato"/>
                <a:sym typeface="Lato"/>
              </a:rPr>
              <a:t>Figshare, Zenodo</a:t>
            </a:r>
            <a:endParaRPr sz="2600">
              <a:latin typeface="Lato"/>
              <a:ea typeface="Lato"/>
              <a:cs typeface="Lato"/>
              <a:sym typeface="Lato"/>
            </a:endParaRPr>
          </a:p>
        </p:txBody>
      </p:sp>
      <p:sp>
        <p:nvSpPr>
          <p:cNvPr id="619" name="Google Shape;619;g34118be586d_25_55"/>
          <p:cNvSpPr txBox="1"/>
          <p:nvPr>
            <p:ph idx="1" type="body"/>
          </p:nvPr>
        </p:nvSpPr>
        <p:spPr>
          <a:xfrm>
            <a:off x="3954125" y="5524500"/>
            <a:ext cx="5334000" cy="1332000"/>
          </a:xfrm>
          <a:prstGeom prst="rect">
            <a:avLst/>
          </a:prstGeom>
          <a:noFill/>
          <a:ln>
            <a:noFill/>
          </a:ln>
        </p:spPr>
        <p:txBody>
          <a:bodyPr anchorCtr="0" anchor="t" bIns="45700" lIns="91425" spcFirstLastPara="1" rIns="91425" wrap="square" tIns="45700">
            <a:normAutofit/>
          </a:bodyPr>
          <a:lstStyle/>
          <a:p>
            <a:pPr indent="0" lvl="0" marL="0" rtl="0" algn="l">
              <a:lnSpc>
                <a:spcPct val="70000"/>
              </a:lnSpc>
              <a:spcBef>
                <a:spcPts val="1000"/>
              </a:spcBef>
              <a:spcAft>
                <a:spcPts val="0"/>
              </a:spcAft>
              <a:buSzPts val="688"/>
              <a:buNone/>
            </a:pPr>
            <a:r>
              <a:rPr b="1" lang="sv-SE" sz="2600">
                <a:solidFill>
                  <a:schemeClr val="accent4"/>
                </a:solidFill>
                <a:latin typeface="Lato"/>
                <a:ea typeface="Lato"/>
                <a:cs typeface="Lato"/>
                <a:sym typeface="Lato"/>
              </a:rPr>
              <a:t>Lab procedures, Bioinformatics procedures, SOPs</a:t>
            </a:r>
            <a:endParaRPr b="1" sz="2600">
              <a:solidFill>
                <a:schemeClr val="accent4"/>
              </a:solidFill>
              <a:latin typeface="Lato"/>
              <a:ea typeface="Lato"/>
              <a:cs typeface="Lato"/>
              <a:sym typeface="Lato"/>
            </a:endParaRPr>
          </a:p>
          <a:p>
            <a:pPr indent="0" lvl="0" marL="0" rtl="0" algn="l">
              <a:lnSpc>
                <a:spcPct val="70000"/>
              </a:lnSpc>
              <a:spcBef>
                <a:spcPts val="1000"/>
              </a:spcBef>
              <a:spcAft>
                <a:spcPts val="0"/>
              </a:spcAft>
              <a:buSzPts val="688"/>
              <a:buNone/>
            </a:pPr>
            <a:r>
              <a:rPr b="1" lang="sv-SE" sz="2600">
                <a:solidFill>
                  <a:schemeClr val="dk1"/>
                </a:solidFill>
                <a:latin typeface="Lato"/>
                <a:ea typeface="Lato"/>
                <a:cs typeface="Lato"/>
                <a:sym typeface="Lato"/>
              </a:rPr>
              <a:t>protocols.io</a:t>
            </a:r>
            <a:endParaRPr b="1" sz="2600">
              <a:solidFill>
                <a:schemeClr val="dk1"/>
              </a:solidFill>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g34118be586d_25_87"/>
          <p:cNvSpPr txBox="1"/>
          <p:nvPr>
            <p:ph type="title"/>
          </p:nvPr>
        </p:nvSpPr>
        <p:spPr>
          <a:xfrm>
            <a:off x="838200" y="365126"/>
            <a:ext cx="95382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sv-SE"/>
              <a:t>Repositories</a:t>
            </a:r>
            <a:endParaRPr/>
          </a:p>
        </p:txBody>
      </p:sp>
      <p:pic>
        <p:nvPicPr>
          <p:cNvPr id="626" name="Google Shape;626;g34118be586d_25_87"/>
          <p:cNvPicPr preferRelativeResize="0"/>
          <p:nvPr/>
        </p:nvPicPr>
        <p:blipFill rotWithShape="1">
          <a:blip r:embed="rId3">
            <a:alphaModFix/>
          </a:blip>
          <a:srcRect b="0" l="0" r="0" t="0"/>
          <a:stretch/>
        </p:blipFill>
        <p:spPr>
          <a:xfrm>
            <a:off x="152400" y="1347626"/>
            <a:ext cx="11887200" cy="513527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g34118be586d_25_118"/>
          <p:cNvSpPr txBox="1"/>
          <p:nvPr>
            <p:ph idx="1" type="body"/>
          </p:nvPr>
        </p:nvSpPr>
        <p:spPr>
          <a:xfrm>
            <a:off x="838200" y="2928775"/>
            <a:ext cx="7476000" cy="32481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1000"/>
              </a:spcBef>
              <a:spcAft>
                <a:spcPts val="0"/>
              </a:spcAft>
              <a:buSzPct val="69498"/>
              <a:buNone/>
            </a:pPr>
            <a:r>
              <a:rPr lang="sv-SE">
                <a:latin typeface="Lato"/>
                <a:ea typeface="Lato"/>
                <a:cs typeface="Lato"/>
                <a:sym typeface="Lato"/>
              </a:rPr>
              <a:t>Make item understandable, usable and citable:</a:t>
            </a:r>
            <a:endParaRPr>
              <a:latin typeface="Lato"/>
              <a:ea typeface="Lato"/>
              <a:cs typeface="Lato"/>
              <a:sym typeface="Lato"/>
            </a:endParaRPr>
          </a:p>
          <a:p>
            <a:pPr indent="0" lvl="0" marL="0" rtl="0" algn="l">
              <a:lnSpc>
                <a:spcPct val="90000"/>
              </a:lnSpc>
              <a:spcBef>
                <a:spcPts val="1000"/>
              </a:spcBef>
              <a:spcAft>
                <a:spcPts val="0"/>
              </a:spcAft>
              <a:buSzPct val="69498"/>
              <a:buNone/>
            </a:pPr>
            <a:r>
              <a:rPr lang="sv-SE">
                <a:latin typeface="Lato"/>
                <a:ea typeface="Lato"/>
                <a:cs typeface="Lato"/>
                <a:sym typeface="Lato"/>
              </a:rPr>
              <a:t>	data provenance</a:t>
            </a:r>
            <a:endParaRPr>
              <a:latin typeface="Lato"/>
              <a:ea typeface="Lato"/>
              <a:cs typeface="Lato"/>
              <a:sym typeface="Lato"/>
            </a:endParaRPr>
          </a:p>
          <a:p>
            <a:pPr indent="0" lvl="0" marL="0" rtl="0" algn="l">
              <a:lnSpc>
                <a:spcPct val="90000"/>
              </a:lnSpc>
              <a:spcBef>
                <a:spcPts val="1000"/>
              </a:spcBef>
              <a:spcAft>
                <a:spcPts val="0"/>
              </a:spcAft>
              <a:buSzPct val="69498"/>
              <a:buNone/>
            </a:pPr>
            <a:r>
              <a:rPr lang="sv-SE">
                <a:latin typeface="Lato"/>
                <a:ea typeface="Lato"/>
                <a:cs typeface="Lato"/>
                <a:sym typeface="Lato"/>
              </a:rPr>
              <a:t>	data content and structure</a:t>
            </a:r>
            <a:endParaRPr>
              <a:latin typeface="Lato"/>
              <a:ea typeface="Lato"/>
              <a:cs typeface="Lato"/>
              <a:sym typeface="Lato"/>
            </a:endParaRPr>
          </a:p>
          <a:p>
            <a:pPr indent="0" lvl="0" marL="0" rtl="0" algn="l">
              <a:lnSpc>
                <a:spcPct val="90000"/>
              </a:lnSpc>
              <a:spcBef>
                <a:spcPts val="1000"/>
              </a:spcBef>
              <a:spcAft>
                <a:spcPts val="0"/>
              </a:spcAft>
              <a:buSzPct val="69498"/>
              <a:buNone/>
            </a:pPr>
            <a:r>
              <a:rPr lang="sv-SE">
                <a:latin typeface="Lato"/>
                <a:ea typeface="Lato"/>
                <a:cs typeface="Lato"/>
                <a:sym typeface="Lato"/>
              </a:rPr>
              <a:t>	code usage/ documentation</a:t>
            </a:r>
            <a:endParaRPr>
              <a:latin typeface="Lato"/>
              <a:ea typeface="Lato"/>
              <a:cs typeface="Lato"/>
              <a:sym typeface="Lato"/>
            </a:endParaRPr>
          </a:p>
          <a:p>
            <a:pPr indent="0" lvl="0" marL="0" rtl="0" algn="l">
              <a:lnSpc>
                <a:spcPct val="90000"/>
              </a:lnSpc>
              <a:spcBef>
                <a:spcPts val="1000"/>
              </a:spcBef>
              <a:spcAft>
                <a:spcPts val="0"/>
              </a:spcAft>
              <a:buSzPct val="69498"/>
              <a:buNone/>
            </a:pPr>
            <a:r>
              <a:rPr lang="sv-SE">
                <a:latin typeface="Lato"/>
                <a:ea typeface="Lato"/>
                <a:cs typeface="Lato"/>
                <a:sym typeface="Lato"/>
              </a:rPr>
              <a:t>	quality checks</a:t>
            </a:r>
            <a:endParaRPr>
              <a:latin typeface="Lato"/>
              <a:ea typeface="Lato"/>
              <a:cs typeface="Lato"/>
              <a:sym typeface="Lato"/>
            </a:endParaRPr>
          </a:p>
          <a:p>
            <a:pPr indent="0" lvl="0" marL="0" rtl="0" algn="l">
              <a:lnSpc>
                <a:spcPct val="90000"/>
              </a:lnSpc>
              <a:spcBef>
                <a:spcPts val="1000"/>
              </a:spcBef>
              <a:spcAft>
                <a:spcPts val="0"/>
              </a:spcAft>
              <a:buSzPct val="69498"/>
              <a:buNone/>
            </a:pPr>
            <a:r>
              <a:rPr lang="sv-SE">
                <a:latin typeface="Lato"/>
                <a:ea typeface="Lato"/>
                <a:cs typeface="Lato"/>
                <a:sym typeface="Lato"/>
              </a:rPr>
              <a:t>	use conditions (license)</a:t>
            </a:r>
            <a:endParaRPr>
              <a:latin typeface="Lato"/>
              <a:ea typeface="Lato"/>
              <a:cs typeface="Lato"/>
              <a:sym typeface="Lato"/>
            </a:endParaRPr>
          </a:p>
          <a:p>
            <a:pPr indent="0" lvl="0" marL="0" rtl="0" algn="l">
              <a:lnSpc>
                <a:spcPct val="90000"/>
              </a:lnSpc>
              <a:spcBef>
                <a:spcPts val="1000"/>
              </a:spcBef>
              <a:spcAft>
                <a:spcPts val="0"/>
              </a:spcAft>
              <a:buSzPct val="69498"/>
              <a:buNone/>
            </a:pPr>
            <a:r>
              <a:rPr lang="sv-SE">
                <a:latin typeface="Lato"/>
                <a:ea typeface="Lato"/>
                <a:cs typeface="Lato"/>
                <a:sym typeface="Lato"/>
              </a:rPr>
              <a:t>	authorship/ “cite as”</a:t>
            </a:r>
            <a:endParaRPr>
              <a:latin typeface="Lato"/>
              <a:ea typeface="Lato"/>
              <a:cs typeface="Lato"/>
              <a:sym typeface="Lato"/>
            </a:endParaRPr>
          </a:p>
          <a:p>
            <a:pPr indent="0" lvl="0" marL="0" rtl="0" algn="l">
              <a:lnSpc>
                <a:spcPct val="90000"/>
              </a:lnSpc>
              <a:spcBef>
                <a:spcPts val="1000"/>
              </a:spcBef>
              <a:spcAft>
                <a:spcPts val="0"/>
              </a:spcAft>
              <a:buSzPct val="69498"/>
              <a:buNone/>
            </a:pPr>
            <a:r>
              <a:rPr lang="sv-SE">
                <a:latin typeface="Lato"/>
                <a:ea typeface="Lato"/>
                <a:cs typeface="Lato"/>
                <a:sym typeface="Lato"/>
              </a:rPr>
              <a:t>	…</a:t>
            </a:r>
            <a:endParaRPr/>
          </a:p>
        </p:txBody>
      </p:sp>
      <p:sp>
        <p:nvSpPr>
          <p:cNvPr id="633" name="Google Shape;633;g34118be586d_25_118"/>
          <p:cNvSpPr txBox="1"/>
          <p:nvPr>
            <p:ph type="title"/>
          </p:nvPr>
        </p:nvSpPr>
        <p:spPr>
          <a:xfrm>
            <a:off x="838200" y="365126"/>
            <a:ext cx="95382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sv-SE">
                <a:latin typeface="Lato"/>
                <a:ea typeface="Lato"/>
                <a:cs typeface="Lato"/>
                <a:sym typeface="Lato"/>
              </a:rPr>
              <a:t>Metadata - think alien </a:t>
            </a:r>
            <a:endParaRPr>
              <a:latin typeface="Lato"/>
              <a:ea typeface="Lato"/>
              <a:cs typeface="Lato"/>
              <a:sym typeface="Lato"/>
            </a:endParaRPr>
          </a:p>
        </p:txBody>
      </p:sp>
      <p:pic>
        <p:nvPicPr>
          <p:cNvPr id="634" name="Google Shape;634;g34118be586d_25_118" title="wink_18301425.png"/>
          <p:cNvPicPr preferRelativeResize="0"/>
          <p:nvPr/>
        </p:nvPicPr>
        <p:blipFill rotWithShape="1">
          <a:blip r:embed="rId3">
            <a:alphaModFix/>
          </a:blip>
          <a:srcRect b="0" l="0" r="0" t="0"/>
          <a:stretch/>
        </p:blipFill>
        <p:spPr>
          <a:xfrm>
            <a:off x="7209425" y="311325"/>
            <a:ext cx="937700" cy="937700"/>
          </a:xfrm>
          <a:prstGeom prst="rect">
            <a:avLst/>
          </a:prstGeom>
          <a:noFill/>
          <a:ln>
            <a:noFill/>
          </a:ln>
        </p:spPr>
      </p:pic>
      <p:sp>
        <p:nvSpPr>
          <p:cNvPr id="635" name="Google Shape;635;g34118be586d_25_118"/>
          <p:cNvSpPr txBox="1"/>
          <p:nvPr>
            <p:ph idx="1" type="body"/>
          </p:nvPr>
        </p:nvSpPr>
        <p:spPr>
          <a:xfrm>
            <a:off x="1149725" y="1496725"/>
            <a:ext cx="9633600" cy="528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rPr b="1" lang="sv-SE">
                <a:solidFill>
                  <a:schemeClr val="accent4"/>
                </a:solidFill>
                <a:latin typeface="Lato"/>
                <a:ea typeface="Lato"/>
                <a:cs typeface="Lato"/>
                <a:sym typeface="Lato"/>
              </a:rPr>
              <a:t>Would anyone understand your data/code/presentation without your help?</a:t>
            </a:r>
            <a:endParaRPr/>
          </a:p>
        </p:txBody>
      </p:sp>
      <p:pic>
        <p:nvPicPr>
          <p:cNvPr id="636" name="Google Shape;636;g34118be586d_25_118" title="checklist2.jpg"/>
          <p:cNvPicPr preferRelativeResize="0"/>
          <p:nvPr/>
        </p:nvPicPr>
        <p:blipFill rotWithShape="1">
          <a:blip r:embed="rId4">
            <a:alphaModFix/>
          </a:blip>
          <a:srcRect b="0" l="0" r="0" t="0"/>
          <a:stretch/>
        </p:blipFill>
        <p:spPr>
          <a:xfrm>
            <a:off x="8161800" y="2406025"/>
            <a:ext cx="3573001" cy="3700380"/>
          </a:xfrm>
          <a:prstGeom prst="rect">
            <a:avLst/>
          </a:prstGeom>
          <a:noFill/>
          <a:ln>
            <a:noFill/>
          </a:ln>
        </p:spPr>
      </p:pic>
      <p:sp>
        <p:nvSpPr>
          <p:cNvPr id="637" name="Google Shape;637;g34118be586d_25_118"/>
          <p:cNvSpPr txBox="1"/>
          <p:nvPr/>
        </p:nvSpPr>
        <p:spPr>
          <a:xfrm>
            <a:off x="9595750" y="6460275"/>
            <a:ext cx="25104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sv-SE" sz="800" u="sng" cap="none" strike="noStrike">
                <a:solidFill>
                  <a:schemeClr val="hlink"/>
                </a:solidFill>
                <a:latin typeface="Arial"/>
                <a:ea typeface="Arial"/>
                <a:cs typeface="Arial"/>
                <a:sym typeface="Arial"/>
                <a:hlinkClick r:id="rId5"/>
              </a:rPr>
              <a:t>Icons by Harryarts on Freepik CC BY</a:t>
            </a:r>
            <a:endParaRPr b="0" i="0" sz="800" u="none" cap="none" strike="noStrike">
              <a:solidFill>
                <a:srgbClr val="17161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sv-SE" sz="800" u="sng" cap="none" strike="noStrike">
                <a:solidFill>
                  <a:schemeClr val="hlink"/>
                </a:solidFill>
                <a:latin typeface="Arial"/>
                <a:ea typeface="Arial"/>
                <a:cs typeface="Arial"/>
                <a:sym typeface="Arial"/>
                <a:hlinkClick r:id="rId6"/>
              </a:rPr>
              <a:t>and  </a:t>
            </a:r>
            <a:r>
              <a:rPr b="0" i="0" lang="sv-SE" sz="1200" u="sng" cap="none" strike="noStrike">
                <a:solidFill>
                  <a:schemeClr val="hlink"/>
                </a:solidFill>
                <a:latin typeface="Calibri"/>
                <a:ea typeface="Calibri"/>
                <a:cs typeface="Calibri"/>
                <a:sym typeface="Calibri"/>
                <a:hlinkClick r:id="rId7"/>
              </a:rPr>
              <a:t>SBTS2018</a:t>
            </a:r>
            <a:endParaRPr b="0" i="0" sz="800" u="none" cap="none" strike="noStrike">
              <a:solidFill>
                <a:srgbClr val="171616"/>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g34118be586d_25_95"/>
          <p:cNvSpPr txBox="1"/>
          <p:nvPr>
            <p:ph idx="1" type="body"/>
          </p:nvPr>
        </p:nvSpPr>
        <p:spPr>
          <a:xfrm>
            <a:off x="8201375" y="3730225"/>
            <a:ext cx="3646800" cy="25551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70000"/>
              </a:lnSpc>
              <a:spcBef>
                <a:spcPts val="1000"/>
              </a:spcBef>
              <a:spcAft>
                <a:spcPts val="0"/>
              </a:spcAft>
              <a:buSzPts val="1800"/>
              <a:buNone/>
            </a:pPr>
            <a:r>
              <a:rPr b="1" lang="sv-SE" sz="2400">
                <a:solidFill>
                  <a:schemeClr val="accent4"/>
                </a:solidFill>
                <a:latin typeface="Lato"/>
                <a:ea typeface="Lato"/>
                <a:cs typeface="Lato"/>
                <a:sym typeface="Lato"/>
              </a:rPr>
              <a:t>Check out the standards:</a:t>
            </a:r>
            <a:endParaRPr b="1" sz="2400">
              <a:solidFill>
                <a:schemeClr val="accent4"/>
              </a:solidFill>
              <a:latin typeface="Lato"/>
              <a:ea typeface="Lato"/>
              <a:cs typeface="Lato"/>
              <a:sym typeface="Lato"/>
            </a:endParaRPr>
          </a:p>
          <a:p>
            <a:pPr indent="0" lvl="0" marL="0" rtl="0" algn="l">
              <a:lnSpc>
                <a:spcPct val="70000"/>
              </a:lnSpc>
              <a:spcBef>
                <a:spcPts val="1000"/>
              </a:spcBef>
              <a:spcAft>
                <a:spcPts val="0"/>
              </a:spcAft>
              <a:buSzPts val="1800"/>
              <a:buNone/>
            </a:pPr>
            <a:r>
              <a:rPr lang="sv-SE" sz="2200" u="sng">
                <a:solidFill>
                  <a:schemeClr val="hlink"/>
                </a:solidFill>
                <a:hlinkClick r:id="rId3"/>
              </a:rPr>
              <a:t>https://www.openaire.eu/what-is-metadata</a:t>
            </a:r>
            <a:endParaRPr sz="2200"/>
          </a:p>
          <a:p>
            <a:pPr indent="0" lvl="0" marL="0" rtl="0" algn="l">
              <a:lnSpc>
                <a:spcPct val="70000"/>
              </a:lnSpc>
              <a:spcBef>
                <a:spcPts val="1000"/>
              </a:spcBef>
              <a:spcAft>
                <a:spcPts val="0"/>
              </a:spcAft>
              <a:buSzPts val="1800"/>
              <a:buNone/>
            </a:pPr>
            <a:r>
              <a:rPr lang="sv-SE" sz="2200" u="sng">
                <a:solidFill>
                  <a:schemeClr val="hlink"/>
                </a:solidFill>
                <a:hlinkClick r:id="rId4"/>
              </a:rPr>
              <a:t>https://fairsharing.org/search?fairsharingRegistry=Standard</a:t>
            </a:r>
            <a:endParaRPr sz="2200"/>
          </a:p>
          <a:p>
            <a:pPr indent="0" lvl="0" marL="0" rtl="0" algn="l">
              <a:lnSpc>
                <a:spcPct val="70000"/>
              </a:lnSpc>
              <a:spcBef>
                <a:spcPts val="1000"/>
              </a:spcBef>
              <a:spcAft>
                <a:spcPts val="0"/>
              </a:spcAft>
              <a:buSzPts val="1800"/>
              <a:buNone/>
            </a:pPr>
            <a:r>
              <a:rPr lang="sv-SE" sz="2200"/>
              <a:t>h</a:t>
            </a:r>
            <a:r>
              <a:rPr lang="sv-SE" sz="2200" u="sng">
                <a:solidFill>
                  <a:schemeClr val="hlink"/>
                </a:solidFill>
                <a:hlinkClick r:id="rId5"/>
              </a:rPr>
              <a:t>ttps://pitt.libguides.com/metadatadiscovery/metadata-standards</a:t>
            </a:r>
            <a:endParaRPr sz="2200"/>
          </a:p>
        </p:txBody>
      </p:sp>
      <p:sp>
        <p:nvSpPr>
          <p:cNvPr id="644" name="Google Shape;644;g34118be586d_25_95"/>
          <p:cNvSpPr txBox="1"/>
          <p:nvPr>
            <p:ph type="title"/>
          </p:nvPr>
        </p:nvSpPr>
        <p:spPr>
          <a:xfrm>
            <a:off x="838200" y="365126"/>
            <a:ext cx="95382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sv-SE">
                <a:latin typeface="Lato"/>
                <a:ea typeface="Lato"/>
                <a:cs typeface="Lato"/>
                <a:sym typeface="Lato"/>
              </a:rPr>
              <a:t>Metadata - standards </a:t>
            </a:r>
            <a:endParaRPr>
              <a:latin typeface="Lato"/>
              <a:ea typeface="Lato"/>
              <a:cs typeface="Lato"/>
              <a:sym typeface="Lato"/>
            </a:endParaRPr>
          </a:p>
        </p:txBody>
      </p:sp>
      <p:graphicFrame>
        <p:nvGraphicFramePr>
          <p:cNvPr id="645" name="Google Shape;645;g34118be586d_25_95"/>
          <p:cNvGraphicFramePr/>
          <p:nvPr/>
        </p:nvGraphicFramePr>
        <p:xfrm>
          <a:off x="442375" y="1377450"/>
          <a:ext cx="3000000" cy="3000000"/>
        </p:xfrm>
        <a:graphic>
          <a:graphicData uri="http://schemas.openxmlformats.org/drawingml/2006/table">
            <a:tbl>
              <a:tblPr>
                <a:noFill/>
                <a:tableStyleId>{F8BC5A95-1A2D-4A7E-95E2-04B1B036CF51}</a:tableStyleId>
              </a:tblPr>
              <a:tblGrid>
                <a:gridCol w="2520875"/>
                <a:gridCol w="2341200"/>
                <a:gridCol w="2315975"/>
              </a:tblGrid>
              <a:tr h="381000">
                <a:tc>
                  <a:txBody>
                    <a:bodyPr/>
                    <a:lstStyle/>
                    <a:p>
                      <a:pPr indent="0" lvl="0" marL="0" marR="0" rtl="0" algn="l">
                        <a:lnSpc>
                          <a:spcPct val="100000"/>
                        </a:lnSpc>
                        <a:spcBef>
                          <a:spcPts val="0"/>
                        </a:spcBef>
                        <a:spcAft>
                          <a:spcPts val="0"/>
                        </a:spcAft>
                        <a:buClr>
                          <a:srgbClr val="000000"/>
                        </a:buClr>
                        <a:buSzPts val="2200"/>
                        <a:buFont typeface="Arial"/>
                        <a:buNone/>
                      </a:pPr>
                      <a:r>
                        <a:t/>
                      </a:r>
                      <a:endParaRPr sz="2200" u="none" cap="none" strike="noStrike">
                        <a:latin typeface="Lato"/>
                        <a:ea typeface="Lato"/>
                        <a:cs typeface="Lato"/>
                        <a:sym typeface="Lato"/>
                      </a:endParaRPr>
                    </a:p>
                  </a:txBody>
                  <a:tcPr marT="91425" marB="91425" marR="91425" marL="91425">
                    <a:solidFill>
                      <a:schemeClr val="lt2"/>
                    </a:solidFill>
                  </a:tcPr>
                </a:tc>
                <a:tc>
                  <a:txBody>
                    <a:bodyPr/>
                    <a:lstStyle/>
                    <a:p>
                      <a:pPr indent="0" lvl="0" marL="0" marR="0" rtl="0" algn="l">
                        <a:lnSpc>
                          <a:spcPct val="100000"/>
                        </a:lnSpc>
                        <a:spcBef>
                          <a:spcPts val="0"/>
                        </a:spcBef>
                        <a:spcAft>
                          <a:spcPts val="0"/>
                        </a:spcAft>
                        <a:buClr>
                          <a:srgbClr val="000000"/>
                        </a:buClr>
                        <a:buSzPts val="2200"/>
                        <a:buFont typeface="Arial"/>
                        <a:buNone/>
                      </a:pPr>
                      <a:r>
                        <a:rPr lang="sv-SE" sz="2200" u="none" cap="none" strike="noStrike">
                          <a:latin typeface="Lato"/>
                          <a:ea typeface="Lato"/>
                          <a:cs typeface="Lato"/>
                          <a:sym typeface="Lato"/>
                        </a:rPr>
                        <a:t>Ready Standards</a:t>
                      </a:r>
                      <a:endParaRPr sz="2200" u="none" cap="none" strike="noStrike">
                        <a:latin typeface="Lato"/>
                        <a:ea typeface="Lato"/>
                        <a:cs typeface="Lato"/>
                        <a:sym typeface="Lato"/>
                      </a:endParaRPr>
                    </a:p>
                  </a:txBody>
                  <a:tcPr marT="91425" marB="91425" marR="91425" marL="91425">
                    <a:solidFill>
                      <a:schemeClr val="lt2"/>
                    </a:solidFill>
                  </a:tcPr>
                </a:tc>
                <a:tc>
                  <a:txBody>
                    <a:bodyPr/>
                    <a:lstStyle/>
                    <a:p>
                      <a:pPr indent="0" lvl="0" marL="0" marR="0" rtl="0" algn="l">
                        <a:lnSpc>
                          <a:spcPct val="100000"/>
                        </a:lnSpc>
                        <a:spcBef>
                          <a:spcPts val="0"/>
                        </a:spcBef>
                        <a:spcAft>
                          <a:spcPts val="0"/>
                        </a:spcAft>
                        <a:buClr>
                          <a:srgbClr val="000000"/>
                        </a:buClr>
                        <a:buSzPts val="2200"/>
                        <a:buFont typeface="Arial"/>
                        <a:buNone/>
                      </a:pPr>
                      <a:r>
                        <a:rPr lang="sv-SE" sz="2200" u="none" cap="none" strike="noStrike">
                          <a:latin typeface="Lato"/>
                          <a:ea typeface="Lato"/>
                          <a:cs typeface="Lato"/>
                          <a:sym typeface="Lato"/>
                        </a:rPr>
                        <a:t>Own Standards</a:t>
                      </a:r>
                      <a:endParaRPr sz="2200" u="none" cap="none" strike="noStrike">
                        <a:latin typeface="Lato"/>
                        <a:ea typeface="Lato"/>
                        <a:cs typeface="Lato"/>
                        <a:sym typeface="Lato"/>
                      </a:endParaRPr>
                    </a:p>
                  </a:txBody>
                  <a:tcPr marT="91425" marB="91425" marR="91425" marL="91425">
                    <a:solidFill>
                      <a:schemeClr val="lt2"/>
                    </a:solidFill>
                  </a:tcPr>
                </a:tc>
              </a:tr>
              <a:tr h="381000">
                <a:tc>
                  <a:txBody>
                    <a:bodyPr/>
                    <a:lstStyle/>
                    <a:p>
                      <a:pPr indent="0" lvl="0" marL="0" marR="0" rtl="0" algn="l">
                        <a:lnSpc>
                          <a:spcPct val="100000"/>
                        </a:lnSpc>
                        <a:spcBef>
                          <a:spcPts val="0"/>
                        </a:spcBef>
                        <a:spcAft>
                          <a:spcPts val="0"/>
                        </a:spcAft>
                        <a:buClr>
                          <a:srgbClr val="000000"/>
                        </a:buClr>
                        <a:buSzPts val="2200"/>
                        <a:buFont typeface="Arial"/>
                        <a:buNone/>
                      </a:pPr>
                      <a:r>
                        <a:rPr b="1" lang="sv-SE" sz="2200" u="none" cap="none" strike="noStrike">
                          <a:solidFill>
                            <a:schemeClr val="accent4"/>
                          </a:solidFill>
                          <a:latin typeface="Lato"/>
                          <a:ea typeface="Lato"/>
                          <a:cs typeface="Lato"/>
                          <a:sym typeface="Lato"/>
                        </a:rPr>
                        <a:t>Interoperability</a:t>
                      </a:r>
                      <a:endParaRPr b="1" sz="2200" u="none" cap="none" strike="noStrike">
                        <a:solidFill>
                          <a:schemeClr val="accent4"/>
                        </a:solidFill>
                        <a:latin typeface="Lato"/>
                        <a:ea typeface="Lato"/>
                        <a:cs typeface="Lato"/>
                        <a:sym typeface="Lato"/>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2200"/>
                        <a:buFont typeface="Arial"/>
                        <a:buNone/>
                      </a:pPr>
                      <a:r>
                        <a:rPr lang="sv-SE" sz="2200" u="none" cap="none" strike="noStrike">
                          <a:latin typeface="Lato"/>
                          <a:ea typeface="Lato"/>
                          <a:cs typeface="Lato"/>
                          <a:sym typeface="Lato"/>
                        </a:rPr>
                        <a:t>✓</a:t>
                      </a:r>
                      <a:endParaRPr sz="2200" u="none" cap="none" strike="noStrike">
                        <a:latin typeface="Lato"/>
                        <a:ea typeface="Lato"/>
                        <a:cs typeface="Lato"/>
                        <a:sym typeface="Lato"/>
                      </a:endParaRPr>
                    </a:p>
                  </a:txBody>
                  <a:tcPr marT="91425" marB="91425" marR="91425" marL="91425">
                    <a:solidFill>
                      <a:srgbClr val="D9EAD3"/>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lang="sv-SE" sz="2200" u="none" cap="none" strike="noStrike">
                          <a:solidFill>
                            <a:schemeClr val="dk1"/>
                          </a:solidFill>
                          <a:latin typeface="Lato"/>
                          <a:ea typeface="Lato"/>
                          <a:cs typeface="Lato"/>
                          <a:sym typeface="Lato"/>
                        </a:rPr>
                        <a:t>✗</a:t>
                      </a:r>
                      <a:endParaRPr sz="2200" u="none" cap="none" strike="noStrike">
                        <a:latin typeface="Lato"/>
                        <a:ea typeface="Lato"/>
                        <a:cs typeface="Lato"/>
                        <a:sym typeface="Lato"/>
                      </a:endParaRPr>
                    </a:p>
                  </a:txBody>
                  <a:tcPr marT="91425" marB="91425" marR="91425" marL="91425">
                    <a:solidFill>
                      <a:srgbClr val="F4CCCC"/>
                    </a:solidFill>
                  </a:tcPr>
                </a:tc>
              </a:tr>
              <a:tr h="381000">
                <a:tc>
                  <a:txBody>
                    <a:bodyPr/>
                    <a:lstStyle/>
                    <a:p>
                      <a:pPr indent="0" lvl="0" marL="0" marR="0" rtl="0" algn="l">
                        <a:lnSpc>
                          <a:spcPct val="100000"/>
                        </a:lnSpc>
                        <a:spcBef>
                          <a:spcPts val="0"/>
                        </a:spcBef>
                        <a:spcAft>
                          <a:spcPts val="0"/>
                        </a:spcAft>
                        <a:buClr>
                          <a:srgbClr val="000000"/>
                        </a:buClr>
                        <a:buSzPts val="2200"/>
                        <a:buFont typeface="Arial"/>
                        <a:buNone/>
                      </a:pPr>
                      <a:r>
                        <a:rPr b="1" lang="sv-SE" sz="2200" u="none" cap="none" strike="noStrike">
                          <a:solidFill>
                            <a:schemeClr val="accent4"/>
                          </a:solidFill>
                          <a:latin typeface="Lato"/>
                          <a:ea typeface="Lato"/>
                          <a:cs typeface="Lato"/>
                          <a:sym typeface="Lato"/>
                        </a:rPr>
                        <a:t>Flexibility</a:t>
                      </a:r>
                      <a:endParaRPr b="1" sz="2200" u="none" cap="none" strike="noStrike">
                        <a:solidFill>
                          <a:schemeClr val="accent4"/>
                        </a:solidFill>
                        <a:latin typeface="Lato"/>
                        <a:ea typeface="Lato"/>
                        <a:cs typeface="Lato"/>
                        <a:sym typeface="Lato"/>
                      </a:endParaRPr>
                    </a:p>
                  </a:txBody>
                  <a:tcPr marT="91425" marB="91425" marR="91425" marL="91425"/>
                </a:tc>
                <a:tc>
                  <a:txBody>
                    <a:bodyPr/>
                    <a:lstStyle/>
                    <a:p>
                      <a:pPr indent="0" lvl="0" marL="0" marR="0" rtl="0" algn="ctr">
                        <a:lnSpc>
                          <a:spcPct val="100000"/>
                        </a:lnSpc>
                        <a:spcBef>
                          <a:spcPts val="0"/>
                        </a:spcBef>
                        <a:spcAft>
                          <a:spcPts val="0"/>
                        </a:spcAft>
                        <a:buClr>
                          <a:schemeClr val="dk1"/>
                        </a:buClr>
                        <a:buSzPts val="1100"/>
                        <a:buFont typeface="Arial"/>
                        <a:buNone/>
                      </a:pPr>
                      <a:r>
                        <a:rPr lang="sv-SE" sz="2200" u="none" cap="none" strike="noStrike">
                          <a:solidFill>
                            <a:schemeClr val="dk1"/>
                          </a:solidFill>
                          <a:latin typeface="Lato"/>
                          <a:ea typeface="Lato"/>
                          <a:cs typeface="Lato"/>
                          <a:sym typeface="Lato"/>
                        </a:rPr>
                        <a:t>✗</a:t>
                      </a:r>
                      <a:endParaRPr sz="2200" u="none" cap="none" strike="noStrike">
                        <a:latin typeface="Lato"/>
                        <a:ea typeface="Lato"/>
                        <a:cs typeface="Lato"/>
                        <a:sym typeface="Lato"/>
                      </a:endParaRPr>
                    </a:p>
                  </a:txBody>
                  <a:tcPr marT="91425" marB="91425" marR="91425" marL="91425">
                    <a:solidFill>
                      <a:srgbClr val="F4CCCC"/>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lang="sv-SE" sz="2200" u="none" cap="none" strike="noStrike">
                          <a:solidFill>
                            <a:schemeClr val="dk1"/>
                          </a:solidFill>
                          <a:latin typeface="Lato"/>
                          <a:ea typeface="Lato"/>
                          <a:cs typeface="Lato"/>
                          <a:sym typeface="Lato"/>
                        </a:rPr>
                        <a:t>✓</a:t>
                      </a:r>
                      <a:endParaRPr sz="2200" u="none" cap="none" strike="noStrike">
                        <a:latin typeface="Lato"/>
                        <a:ea typeface="Lato"/>
                        <a:cs typeface="Lato"/>
                        <a:sym typeface="Lato"/>
                      </a:endParaRPr>
                    </a:p>
                  </a:txBody>
                  <a:tcPr marT="91425" marB="91425" marR="91425" marL="91425">
                    <a:solidFill>
                      <a:srgbClr val="D9EAD3"/>
                    </a:solidFill>
                  </a:tcPr>
                </a:tc>
              </a:tr>
              <a:tr h="381000">
                <a:tc>
                  <a:txBody>
                    <a:bodyPr/>
                    <a:lstStyle/>
                    <a:p>
                      <a:pPr indent="0" lvl="0" marL="0" marR="0" rtl="0" algn="l">
                        <a:lnSpc>
                          <a:spcPct val="100000"/>
                        </a:lnSpc>
                        <a:spcBef>
                          <a:spcPts val="0"/>
                        </a:spcBef>
                        <a:spcAft>
                          <a:spcPts val="0"/>
                        </a:spcAft>
                        <a:buClr>
                          <a:srgbClr val="000000"/>
                        </a:buClr>
                        <a:buSzPts val="2200"/>
                        <a:buFont typeface="Arial"/>
                        <a:buNone/>
                      </a:pPr>
                      <a:r>
                        <a:rPr b="1" lang="sv-SE" sz="2200" u="none" cap="none" strike="noStrike">
                          <a:solidFill>
                            <a:schemeClr val="accent4"/>
                          </a:solidFill>
                          <a:latin typeface="Lato"/>
                          <a:ea typeface="Lato"/>
                          <a:cs typeface="Lato"/>
                          <a:sym typeface="Lato"/>
                        </a:rPr>
                        <a:t>Quality and completeness </a:t>
                      </a:r>
                      <a:endParaRPr b="1" sz="2200" u="none" cap="none" strike="noStrike">
                        <a:solidFill>
                          <a:schemeClr val="accent4"/>
                        </a:solidFill>
                        <a:latin typeface="Lato"/>
                        <a:ea typeface="Lato"/>
                        <a:cs typeface="Lato"/>
                        <a:sym typeface="Lato"/>
                      </a:endParaRPr>
                    </a:p>
                  </a:txBody>
                  <a:tcPr marT="91425" marB="91425" marR="91425" marL="91425"/>
                </a:tc>
                <a:tc>
                  <a:txBody>
                    <a:bodyPr/>
                    <a:lstStyle/>
                    <a:p>
                      <a:pPr indent="0" lvl="0" marL="0" marR="0" rtl="0" algn="ctr">
                        <a:lnSpc>
                          <a:spcPct val="100000"/>
                        </a:lnSpc>
                        <a:spcBef>
                          <a:spcPts val="0"/>
                        </a:spcBef>
                        <a:spcAft>
                          <a:spcPts val="0"/>
                        </a:spcAft>
                        <a:buClr>
                          <a:schemeClr val="dk1"/>
                        </a:buClr>
                        <a:buSzPts val="1100"/>
                        <a:buFont typeface="Arial"/>
                        <a:buNone/>
                      </a:pPr>
                      <a:r>
                        <a:rPr lang="sv-SE" sz="2200" u="none" cap="none" strike="noStrike">
                          <a:solidFill>
                            <a:schemeClr val="dk1"/>
                          </a:solidFill>
                          <a:latin typeface="Lato"/>
                          <a:ea typeface="Lato"/>
                          <a:cs typeface="Lato"/>
                          <a:sym typeface="Lato"/>
                        </a:rPr>
                        <a:t>✓</a:t>
                      </a:r>
                      <a:endParaRPr sz="2200" u="none" cap="none" strike="noStrike">
                        <a:latin typeface="Lato"/>
                        <a:ea typeface="Lato"/>
                        <a:cs typeface="Lato"/>
                        <a:sym typeface="Lato"/>
                      </a:endParaRPr>
                    </a:p>
                  </a:txBody>
                  <a:tcPr marT="91425" marB="91425" marR="91425" marL="91425">
                    <a:solidFill>
                      <a:srgbClr val="D9EAD3"/>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lang="sv-SE" sz="2200" u="none" cap="none" strike="noStrike">
                          <a:latin typeface="Lato"/>
                          <a:ea typeface="Lato"/>
                          <a:cs typeface="Lato"/>
                          <a:sym typeface="Lato"/>
                        </a:rPr>
                        <a:t>☡</a:t>
                      </a:r>
                      <a:endParaRPr sz="2200" u="none" cap="none" strike="noStrike">
                        <a:latin typeface="Lato"/>
                        <a:ea typeface="Lato"/>
                        <a:cs typeface="Lato"/>
                        <a:sym typeface="Lato"/>
                      </a:endParaRPr>
                    </a:p>
                  </a:txBody>
                  <a:tcPr marT="91425" marB="91425" marR="91425" marL="91425">
                    <a:solidFill>
                      <a:srgbClr val="C9DAF8"/>
                    </a:solidFill>
                  </a:tcPr>
                </a:tc>
              </a:tr>
              <a:tr h="381000">
                <a:tc>
                  <a:txBody>
                    <a:bodyPr/>
                    <a:lstStyle/>
                    <a:p>
                      <a:pPr indent="0" lvl="0" marL="0" marR="0" rtl="0" algn="l">
                        <a:lnSpc>
                          <a:spcPct val="100000"/>
                        </a:lnSpc>
                        <a:spcBef>
                          <a:spcPts val="0"/>
                        </a:spcBef>
                        <a:spcAft>
                          <a:spcPts val="0"/>
                        </a:spcAft>
                        <a:buClr>
                          <a:srgbClr val="000000"/>
                        </a:buClr>
                        <a:buSzPts val="2200"/>
                        <a:buFont typeface="Arial"/>
                        <a:buNone/>
                      </a:pPr>
                      <a:r>
                        <a:rPr b="1" lang="sv-SE" sz="2200" u="none" cap="none" strike="noStrike">
                          <a:solidFill>
                            <a:schemeClr val="accent4"/>
                          </a:solidFill>
                          <a:latin typeface="Lato"/>
                          <a:ea typeface="Lato"/>
                          <a:cs typeface="Lato"/>
                          <a:sym typeface="Lato"/>
                        </a:rPr>
                        <a:t>Regulatory Compliance</a:t>
                      </a:r>
                      <a:endParaRPr b="1" sz="2200" u="none" cap="none" strike="noStrike">
                        <a:solidFill>
                          <a:schemeClr val="accent4"/>
                        </a:solidFill>
                        <a:latin typeface="Lato"/>
                        <a:ea typeface="Lato"/>
                        <a:cs typeface="Lato"/>
                        <a:sym typeface="Lato"/>
                      </a:endParaRPr>
                    </a:p>
                  </a:txBody>
                  <a:tcPr marT="91425" marB="91425" marR="91425" marL="91425"/>
                </a:tc>
                <a:tc>
                  <a:txBody>
                    <a:bodyPr/>
                    <a:lstStyle/>
                    <a:p>
                      <a:pPr indent="0" lvl="0" marL="0" marR="0" rtl="0" algn="ctr">
                        <a:lnSpc>
                          <a:spcPct val="100000"/>
                        </a:lnSpc>
                        <a:spcBef>
                          <a:spcPts val="0"/>
                        </a:spcBef>
                        <a:spcAft>
                          <a:spcPts val="0"/>
                        </a:spcAft>
                        <a:buClr>
                          <a:schemeClr val="dk1"/>
                        </a:buClr>
                        <a:buSzPts val="1100"/>
                        <a:buFont typeface="Arial"/>
                        <a:buNone/>
                      </a:pPr>
                      <a:r>
                        <a:rPr lang="sv-SE" sz="2200" u="none" cap="none" strike="noStrike">
                          <a:solidFill>
                            <a:schemeClr val="dk1"/>
                          </a:solidFill>
                          <a:latin typeface="Lato"/>
                          <a:ea typeface="Lato"/>
                          <a:cs typeface="Lato"/>
                          <a:sym typeface="Lato"/>
                        </a:rPr>
                        <a:t>✓</a:t>
                      </a:r>
                      <a:endParaRPr sz="2200" u="none" cap="none" strike="noStrike">
                        <a:latin typeface="Lato"/>
                        <a:ea typeface="Lato"/>
                        <a:cs typeface="Lato"/>
                        <a:sym typeface="Lato"/>
                      </a:endParaRPr>
                    </a:p>
                  </a:txBody>
                  <a:tcPr marT="91425" marB="91425" marR="91425" marL="91425">
                    <a:solidFill>
                      <a:srgbClr val="D9EAD3"/>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lang="sv-SE" sz="2200" u="none" cap="none" strike="noStrike">
                          <a:solidFill>
                            <a:schemeClr val="dk1"/>
                          </a:solidFill>
                          <a:latin typeface="Lato"/>
                          <a:ea typeface="Lato"/>
                          <a:cs typeface="Lato"/>
                          <a:sym typeface="Lato"/>
                        </a:rPr>
                        <a:t>☡</a:t>
                      </a:r>
                      <a:endParaRPr sz="2200" u="none" cap="none" strike="noStrike">
                        <a:latin typeface="Lato"/>
                        <a:ea typeface="Lato"/>
                        <a:cs typeface="Lato"/>
                        <a:sym typeface="Lato"/>
                      </a:endParaRPr>
                    </a:p>
                  </a:txBody>
                  <a:tcPr marT="91425" marB="91425" marR="91425" marL="91425">
                    <a:solidFill>
                      <a:srgbClr val="C9DAF8"/>
                    </a:solidFill>
                  </a:tcPr>
                </a:tc>
              </a:tr>
              <a:tr h="381000">
                <a:tc>
                  <a:txBody>
                    <a:bodyPr/>
                    <a:lstStyle/>
                    <a:p>
                      <a:pPr indent="0" lvl="0" marL="0" marR="0" rtl="0" algn="l">
                        <a:lnSpc>
                          <a:spcPct val="100000"/>
                        </a:lnSpc>
                        <a:spcBef>
                          <a:spcPts val="0"/>
                        </a:spcBef>
                        <a:spcAft>
                          <a:spcPts val="0"/>
                        </a:spcAft>
                        <a:buClr>
                          <a:srgbClr val="000000"/>
                        </a:buClr>
                        <a:buSzPts val="2200"/>
                        <a:buFont typeface="Arial"/>
                        <a:buNone/>
                      </a:pPr>
                      <a:r>
                        <a:rPr b="1" lang="sv-SE" sz="2200" u="none" cap="none" strike="noStrike">
                          <a:solidFill>
                            <a:schemeClr val="accent4"/>
                          </a:solidFill>
                          <a:latin typeface="Lato"/>
                          <a:ea typeface="Lato"/>
                          <a:cs typeface="Lato"/>
                          <a:sym typeface="Lato"/>
                        </a:rPr>
                        <a:t>Time-demands</a:t>
                      </a:r>
                      <a:endParaRPr b="1" sz="2200" u="none" cap="none" strike="noStrike">
                        <a:solidFill>
                          <a:schemeClr val="accent4"/>
                        </a:solidFill>
                        <a:latin typeface="Lato"/>
                        <a:ea typeface="Lato"/>
                        <a:cs typeface="Lato"/>
                        <a:sym typeface="Lato"/>
                      </a:endParaRPr>
                    </a:p>
                  </a:txBody>
                  <a:tcPr marT="91425" marB="91425" marR="91425" marL="91425"/>
                </a:tc>
                <a:tc>
                  <a:txBody>
                    <a:bodyPr/>
                    <a:lstStyle/>
                    <a:p>
                      <a:pPr indent="0" lvl="0" marL="0" marR="0" rtl="0" algn="ctr">
                        <a:lnSpc>
                          <a:spcPct val="100000"/>
                        </a:lnSpc>
                        <a:spcBef>
                          <a:spcPts val="0"/>
                        </a:spcBef>
                        <a:spcAft>
                          <a:spcPts val="0"/>
                        </a:spcAft>
                        <a:buClr>
                          <a:schemeClr val="dk1"/>
                        </a:buClr>
                        <a:buSzPts val="1100"/>
                        <a:buFont typeface="Arial"/>
                        <a:buNone/>
                      </a:pPr>
                      <a:r>
                        <a:rPr lang="sv-SE" sz="2200" u="none" cap="none" strike="noStrike">
                          <a:solidFill>
                            <a:schemeClr val="dk1"/>
                          </a:solidFill>
                          <a:latin typeface="Lato"/>
                          <a:ea typeface="Lato"/>
                          <a:cs typeface="Lato"/>
                          <a:sym typeface="Lato"/>
                        </a:rPr>
                        <a:t>✓</a:t>
                      </a:r>
                      <a:endParaRPr sz="2200" u="none" cap="none" strike="noStrike">
                        <a:latin typeface="Lato"/>
                        <a:ea typeface="Lato"/>
                        <a:cs typeface="Lato"/>
                        <a:sym typeface="Lato"/>
                      </a:endParaRPr>
                    </a:p>
                  </a:txBody>
                  <a:tcPr marT="91425" marB="91425" marR="91425" marL="91425">
                    <a:solidFill>
                      <a:srgbClr val="D9EAD3"/>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lang="sv-SE" sz="2200" u="none" cap="none" strike="noStrike">
                          <a:solidFill>
                            <a:schemeClr val="dk1"/>
                          </a:solidFill>
                          <a:latin typeface="Lato"/>
                          <a:ea typeface="Lato"/>
                          <a:cs typeface="Lato"/>
                          <a:sym typeface="Lato"/>
                        </a:rPr>
                        <a:t>✗</a:t>
                      </a:r>
                      <a:endParaRPr sz="2200" u="none" cap="none" strike="noStrike">
                        <a:latin typeface="Lato"/>
                        <a:ea typeface="Lato"/>
                        <a:cs typeface="Lato"/>
                        <a:sym typeface="Lato"/>
                      </a:endParaRPr>
                    </a:p>
                  </a:txBody>
                  <a:tcPr marT="91425" marB="91425" marR="91425" marL="91425">
                    <a:solidFill>
                      <a:srgbClr val="F4CCCC"/>
                    </a:solidFill>
                  </a:tcPr>
                </a:tc>
              </a:tr>
              <a:tr h="627475">
                <a:tc>
                  <a:txBody>
                    <a:bodyPr/>
                    <a:lstStyle/>
                    <a:p>
                      <a:pPr indent="0" lvl="0" marL="0" marR="0" rtl="0" algn="l">
                        <a:lnSpc>
                          <a:spcPct val="100000"/>
                        </a:lnSpc>
                        <a:spcBef>
                          <a:spcPts val="0"/>
                        </a:spcBef>
                        <a:spcAft>
                          <a:spcPts val="0"/>
                        </a:spcAft>
                        <a:buClr>
                          <a:srgbClr val="000000"/>
                        </a:buClr>
                        <a:buSzPts val="2200"/>
                        <a:buFont typeface="Arial"/>
                        <a:buNone/>
                      </a:pPr>
                      <a:r>
                        <a:rPr b="1" lang="sv-SE" sz="2200" u="none" cap="none" strike="noStrike">
                          <a:solidFill>
                            <a:schemeClr val="accent4"/>
                          </a:solidFill>
                          <a:latin typeface="Lato"/>
                          <a:ea typeface="Lato"/>
                          <a:cs typeface="Lato"/>
                          <a:sym typeface="Lato"/>
                        </a:rPr>
                        <a:t>Complexity vs Tailored to needs</a:t>
                      </a:r>
                      <a:endParaRPr b="1" sz="2200" u="none" cap="none" strike="noStrike">
                        <a:solidFill>
                          <a:schemeClr val="accent4"/>
                        </a:solidFill>
                        <a:latin typeface="Lato"/>
                        <a:ea typeface="Lato"/>
                        <a:cs typeface="Lato"/>
                        <a:sym typeface="Lato"/>
                      </a:endParaRPr>
                    </a:p>
                  </a:txBody>
                  <a:tcPr marT="91425" marB="91425" marR="91425" marL="91425"/>
                </a:tc>
                <a:tc>
                  <a:txBody>
                    <a:bodyPr/>
                    <a:lstStyle/>
                    <a:p>
                      <a:pPr indent="0" lvl="0" marL="0" marR="0" rtl="0" algn="ctr">
                        <a:lnSpc>
                          <a:spcPct val="100000"/>
                        </a:lnSpc>
                        <a:spcBef>
                          <a:spcPts val="0"/>
                        </a:spcBef>
                        <a:spcAft>
                          <a:spcPts val="0"/>
                        </a:spcAft>
                        <a:buClr>
                          <a:schemeClr val="dk1"/>
                        </a:buClr>
                        <a:buSzPts val="1100"/>
                        <a:buFont typeface="Arial"/>
                        <a:buNone/>
                      </a:pPr>
                      <a:r>
                        <a:rPr lang="sv-SE" sz="2200" u="none" cap="none" strike="noStrike">
                          <a:solidFill>
                            <a:schemeClr val="dk1"/>
                          </a:solidFill>
                          <a:latin typeface="Lato"/>
                          <a:ea typeface="Lato"/>
                          <a:cs typeface="Lato"/>
                          <a:sym typeface="Lato"/>
                        </a:rPr>
                        <a:t>Compl. </a:t>
                      </a:r>
                      <a:r>
                        <a:rPr b="1" lang="sv-SE" sz="2200" u="none" cap="none" strike="noStrike">
                          <a:solidFill>
                            <a:schemeClr val="dk1"/>
                          </a:solidFill>
                          <a:latin typeface="Lato"/>
                          <a:ea typeface="Lato"/>
                          <a:cs typeface="Lato"/>
                          <a:sym typeface="Lato"/>
                        </a:rPr>
                        <a:t>&gt;</a:t>
                      </a:r>
                      <a:r>
                        <a:rPr lang="sv-SE" sz="2200" u="none" cap="none" strike="noStrike">
                          <a:solidFill>
                            <a:schemeClr val="dk1"/>
                          </a:solidFill>
                          <a:latin typeface="Lato"/>
                          <a:ea typeface="Lato"/>
                          <a:cs typeface="Lato"/>
                          <a:sym typeface="Lato"/>
                        </a:rPr>
                        <a:t> Needs</a:t>
                      </a:r>
                      <a:endParaRPr sz="2200" u="none" cap="none" strike="noStrike">
                        <a:latin typeface="Lato"/>
                        <a:ea typeface="Lato"/>
                        <a:cs typeface="Lato"/>
                        <a:sym typeface="Lato"/>
                      </a:endParaRPr>
                    </a:p>
                  </a:txBody>
                  <a:tcPr marT="91425" marB="91425" marR="91425" marL="91425">
                    <a:solidFill>
                      <a:srgbClr val="C9DAF8"/>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lang="sv-SE" sz="2200" u="none" cap="none" strike="noStrike">
                          <a:solidFill>
                            <a:schemeClr val="dk1"/>
                          </a:solidFill>
                          <a:latin typeface="Lato"/>
                          <a:ea typeface="Lato"/>
                          <a:cs typeface="Lato"/>
                          <a:sym typeface="Lato"/>
                        </a:rPr>
                        <a:t>Compl. </a:t>
                      </a:r>
                      <a:r>
                        <a:rPr b="1" lang="sv-SE" sz="2200" u="none" cap="none" strike="noStrike">
                          <a:solidFill>
                            <a:schemeClr val="dk1"/>
                          </a:solidFill>
                          <a:latin typeface="Lato"/>
                          <a:ea typeface="Lato"/>
                          <a:cs typeface="Lato"/>
                          <a:sym typeface="Lato"/>
                        </a:rPr>
                        <a:t>&lt;</a:t>
                      </a:r>
                      <a:r>
                        <a:rPr lang="sv-SE" sz="2200" u="none" cap="none" strike="noStrike">
                          <a:solidFill>
                            <a:schemeClr val="dk1"/>
                          </a:solidFill>
                          <a:latin typeface="Lato"/>
                          <a:ea typeface="Lato"/>
                          <a:cs typeface="Lato"/>
                          <a:sym typeface="Lato"/>
                        </a:rPr>
                        <a:t> Needs</a:t>
                      </a:r>
                      <a:endParaRPr sz="2200" u="none" cap="none" strike="noStrike">
                        <a:latin typeface="Lato"/>
                        <a:ea typeface="Lato"/>
                        <a:cs typeface="Lato"/>
                        <a:sym typeface="Lato"/>
                      </a:endParaRPr>
                    </a:p>
                  </a:txBody>
                  <a:tcPr marT="91425" marB="91425" marR="91425" marL="91425">
                    <a:solidFill>
                      <a:srgbClr val="C9DAF8"/>
                    </a:solidFill>
                  </a:tcPr>
                </a:tc>
              </a:tr>
            </a:tbl>
          </a:graphicData>
        </a:graphic>
      </p:graphicFrame>
      <p:pic>
        <p:nvPicPr>
          <p:cNvPr id="646" name="Google Shape;646;g34118be586d_25_95" title="balance.jpg"/>
          <p:cNvPicPr preferRelativeResize="0"/>
          <p:nvPr/>
        </p:nvPicPr>
        <p:blipFill rotWithShape="1">
          <a:blip r:embed="rId6">
            <a:alphaModFix/>
          </a:blip>
          <a:srcRect b="0" l="0" r="0" t="0"/>
          <a:stretch/>
        </p:blipFill>
        <p:spPr>
          <a:xfrm>
            <a:off x="8524647" y="1424500"/>
            <a:ext cx="2271027" cy="1848524"/>
          </a:xfrm>
          <a:prstGeom prst="rect">
            <a:avLst/>
          </a:prstGeom>
          <a:noFill/>
          <a:ln>
            <a:noFill/>
          </a:ln>
        </p:spPr>
      </p:pic>
      <p:sp>
        <p:nvSpPr>
          <p:cNvPr id="647" name="Google Shape;647;g34118be586d_25_95"/>
          <p:cNvSpPr txBox="1"/>
          <p:nvPr/>
        </p:nvSpPr>
        <p:spPr>
          <a:xfrm>
            <a:off x="9595750" y="6536475"/>
            <a:ext cx="25104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sv-SE" sz="800" u="sng" cap="none" strike="noStrike">
                <a:solidFill>
                  <a:schemeClr val="hlink"/>
                </a:solidFill>
                <a:latin typeface="Arial"/>
                <a:ea typeface="Arial"/>
                <a:cs typeface="Arial"/>
                <a:sym typeface="Arial"/>
                <a:hlinkClick r:id="rId7"/>
              </a:rPr>
              <a:t>Icons by Harryarts on Freepik CC BY</a:t>
            </a:r>
            <a:endParaRPr b="0" i="0" sz="800" u="none" cap="none" strike="noStrike">
              <a:solidFill>
                <a:srgbClr val="171616"/>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g34118be586d_0_46"/>
          <p:cNvSpPr txBox="1"/>
          <p:nvPr>
            <p:ph idx="1" type="body"/>
          </p:nvPr>
        </p:nvSpPr>
        <p:spPr>
          <a:xfrm>
            <a:off x="838200" y="1486800"/>
            <a:ext cx="3925200" cy="542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sv-SE">
                <a:solidFill>
                  <a:schemeClr val="accent2"/>
                </a:solidFill>
                <a:latin typeface="Lato"/>
                <a:ea typeface="Lato"/>
                <a:cs typeface="Lato"/>
                <a:sym typeface="Lato"/>
              </a:rPr>
              <a:t>Acknowledge when?</a:t>
            </a:r>
            <a:endParaRPr>
              <a:solidFill>
                <a:schemeClr val="accent2"/>
              </a:solidFill>
              <a:latin typeface="Lato"/>
              <a:ea typeface="Lato"/>
              <a:cs typeface="Lato"/>
              <a:sym typeface="Lato"/>
            </a:endParaRPr>
          </a:p>
        </p:txBody>
      </p:sp>
      <p:sp>
        <p:nvSpPr>
          <p:cNvPr id="654" name="Google Shape;654;g34118be586d_0_46"/>
          <p:cNvSpPr txBox="1"/>
          <p:nvPr>
            <p:ph type="title"/>
          </p:nvPr>
        </p:nvSpPr>
        <p:spPr>
          <a:xfrm>
            <a:off x="838200" y="365126"/>
            <a:ext cx="95382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sv-SE">
                <a:latin typeface="Lato"/>
                <a:ea typeface="Lato"/>
                <a:cs typeface="Lato"/>
                <a:sym typeface="Lato"/>
              </a:rPr>
              <a:t>Acknowledge the others</a:t>
            </a:r>
            <a:endParaRPr>
              <a:latin typeface="Lato"/>
              <a:ea typeface="Lato"/>
              <a:cs typeface="Lato"/>
              <a:sym typeface="Lato"/>
            </a:endParaRPr>
          </a:p>
        </p:txBody>
      </p:sp>
      <p:sp>
        <p:nvSpPr>
          <p:cNvPr id="655" name="Google Shape;655;g34118be586d_0_46"/>
          <p:cNvSpPr txBox="1"/>
          <p:nvPr>
            <p:ph idx="1" type="body"/>
          </p:nvPr>
        </p:nvSpPr>
        <p:spPr>
          <a:xfrm>
            <a:off x="1893400" y="5220600"/>
            <a:ext cx="8328900" cy="984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b="1" lang="sv-SE" sz="3200">
                <a:solidFill>
                  <a:schemeClr val="accent4"/>
                </a:solidFill>
                <a:latin typeface="Lato"/>
                <a:ea typeface="Lato"/>
                <a:cs typeface="Lato"/>
                <a:sym typeface="Lato"/>
              </a:rPr>
              <a:t>Whenever you use someone’s work or input!</a:t>
            </a:r>
            <a:endParaRPr b="1" sz="3200">
              <a:solidFill>
                <a:schemeClr val="accent4"/>
              </a:solidFill>
              <a:latin typeface="Lato"/>
              <a:ea typeface="Lato"/>
              <a:cs typeface="Lato"/>
              <a:sym typeface="Lato"/>
            </a:endParaRPr>
          </a:p>
        </p:txBody>
      </p:sp>
      <p:pic>
        <p:nvPicPr>
          <p:cNvPr id="656" name="Google Shape;656;g34118be586d_0_46" title="handshake.jpg"/>
          <p:cNvPicPr preferRelativeResize="0"/>
          <p:nvPr/>
        </p:nvPicPr>
        <p:blipFill rotWithShape="1">
          <a:blip r:embed="rId3">
            <a:alphaModFix/>
          </a:blip>
          <a:srcRect b="0" l="0" r="0" t="0"/>
          <a:stretch/>
        </p:blipFill>
        <p:spPr>
          <a:xfrm>
            <a:off x="3305650" y="2178314"/>
            <a:ext cx="4883523" cy="2501375"/>
          </a:xfrm>
          <a:prstGeom prst="rect">
            <a:avLst/>
          </a:prstGeom>
          <a:noFill/>
          <a:ln>
            <a:noFill/>
          </a:ln>
        </p:spPr>
      </p:pic>
      <p:sp>
        <p:nvSpPr>
          <p:cNvPr id="657" name="Google Shape;657;g34118be586d_0_46"/>
          <p:cNvSpPr txBox="1"/>
          <p:nvPr/>
        </p:nvSpPr>
        <p:spPr>
          <a:xfrm>
            <a:off x="9595750" y="6460275"/>
            <a:ext cx="25104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sv-SE" sz="800" u="sng" cap="none" strike="noStrike">
                <a:solidFill>
                  <a:schemeClr val="hlink"/>
                </a:solidFill>
                <a:latin typeface="Arial"/>
                <a:ea typeface="Arial"/>
                <a:cs typeface="Arial"/>
                <a:sym typeface="Arial"/>
                <a:hlinkClick r:id="rId4"/>
              </a:rPr>
              <a:t>Icons by Harryarts on Freepik CC BY</a:t>
            </a:r>
            <a:endParaRPr b="0" i="0" sz="800" u="none" cap="none" strike="noStrike">
              <a:solidFill>
                <a:srgbClr val="171616"/>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g34112c52e44_0_0"/>
          <p:cNvSpPr txBox="1"/>
          <p:nvPr>
            <p:ph idx="1" type="body"/>
          </p:nvPr>
        </p:nvSpPr>
        <p:spPr>
          <a:xfrm>
            <a:off x="838200" y="1486800"/>
            <a:ext cx="3925200" cy="542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sv-SE">
                <a:solidFill>
                  <a:schemeClr val="accent2"/>
                </a:solidFill>
                <a:latin typeface="Lato"/>
                <a:ea typeface="Lato"/>
                <a:cs typeface="Lato"/>
                <a:sym typeface="Lato"/>
              </a:rPr>
              <a:t>Acknowledge who?</a:t>
            </a:r>
            <a:endParaRPr>
              <a:solidFill>
                <a:schemeClr val="accent2"/>
              </a:solidFill>
              <a:latin typeface="Lato"/>
              <a:ea typeface="Lato"/>
              <a:cs typeface="Lato"/>
              <a:sym typeface="Lato"/>
            </a:endParaRPr>
          </a:p>
        </p:txBody>
      </p:sp>
      <p:sp>
        <p:nvSpPr>
          <p:cNvPr id="664" name="Google Shape;664;g34112c52e44_0_0"/>
          <p:cNvSpPr txBox="1"/>
          <p:nvPr>
            <p:ph type="title"/>
          </p:nvPr>
        </p:nvSpPr>
        <p:spPr>
          <a:xfrm>
            <a:off x="838200" y="365126"/>
            <a:ext cx="95382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sv-SE">
                <a:latin typeface="Lato"/>
                <a:ea typeface="Lato"/>
                <a:cs typeface="Lato"/>
                <a:sym typeface="Lato"/>
              </a:rPr>
              <a:t>Acknowledge the others</a:t>
            </a:r>
            <a:endParaRPr>
              <a:latin typeface="Lato"/>
              <a:ea typeface="Lato"/>
              <a:cs typeface="Lato"/>
              <a:sym typeface="Lato"/>
            </a:endParaRPr>
          </a:p>
        </p:txBody>
      </p:sp>
      <p:sp>
        <p:nvSpPr>
          <p:cNvPr id="665" name="Google Shape;665;g34112c52e44_0_0"/>
          <p:cNvSpPr txBox="1"/>
          <p:nvPr/>
        </p:nvSpPr>
        <p:spPr>
          <a:xfrm>
            <a:off x="9595750" y="6460275"/>
            <a:ext cx="25104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sv-SE" sz="800" u="sng" cap="none" strike="noStrike">
                <a:solidFill>
                  <a:schemeClr val="hlink"/>
                </a:solidFill>
                <a:latin typeface="Arial"/>
                <a:ea typeface="Arial"/>
                <a:cs typeface="Arial"/>
                <a:sym typeface="Arial"/>
                <a:hlinkClick r:id="rId3"/>
              </a:rPr>
              <a:t>Icons by Harryarts on Freepik CC BY</a:t>
            </a:r>
            <a:endParaRPr b="0" i="0" sz="800" u="none" cap="none" strike="noStrike">
              <a:solidFill>
                <a:srgbClr val="171616"/>
              </a:solidFill>
              <a:latin typeface="Arial"/>
              <a:ea typeface="Arial"/>
              <a:cs typeface="Arial"/>
              <a:sym typeface="Arial"/>
            </a:endParaRPr>
          </a:p>
        </p:txBody>
      </p:sp>
      <p:pic>
        <p:nvPicPr>
          <p:cNvPr id="666" name="Google Shape;666;g34112c52e44_0_0" title="author.jpg"/>
          <p:cNvPicPr preferRelativeResize="0"/>
          <p:nvPr/>
        </p:nvPicPr>
        <p:blipFill rotWithShape="1">
          <a:blip r:embed="rId4">
            <a:alphaModFix/>
          </a:blip>
          <a:srcRect b="0" l="0" r="0" t="0"/>
          <a:stretch/>
        </p:blipFill>
        <p:spPr>
          <a:xfrm>
            <a:off x="874100" y="2389025"/>
            <a:ext cx="1171714" cy="895373"/>
          </a:xfrm>
          <a:prstGeom prst="rect">
            <a:avLst/>
          </a:prstGeom>
          <a:noFill/>
          <a:ln>
            <a:noFill/>
          </a:ln>
        </p:spPr>
      </p:pic>
      <p:pic>
        <p:nvPicPr>
          <p:cNvPr id="667" name="Google Shape;667;g34112c52e44_0_0" title="contributor.jpg"/>
          <p:cNvPicPr preferRelativeResize="0"/>
          <p:nvPr/>
        </p:nvPicPr>
        <p:blipFill rotWithShape="1">
          <a:blip r:embed="rId5">
            <a:alphaModFix/>
          </a:blip>
          <a:srcRect b="0" l="0" r="0" t="0"/>
          <a:stretch/>
        </p:blipFill>
        <p:spPr>
          <a:xfrm>
            <a:off x="2513225" y="2389026"/>
            <a:ext cx="1068422" cy="866353"/>
          </a:xfrm>
          <a:prstGeom prst="rect">
            <a:avLst/>
          </a:prstGeom>
          <a:noFill/>
          <a:ln>
            <a:noFill/>
          </a:ln>
        </p:spPr>
      </p:pic>
      <p:pic>
        <p:nvPicPr>
          <p:cNvPr id="668" name="Google Shape;668;g34112c52e44_0_0" title="artist.jpg"/>
          <p:cNvPicPr preferRelativeResize="0"/>
          <p:nvPr/>
        </p:nvPicPr>
        <p:blipFill rotWithShape="1">
          <a:blip r:embed="rId6">
            <a:alphaModFix/>
          </a:blip>
          <a:srcRect b="0" l="0" r="0" t="0"/>
          <a:stretch/>
        </p:blipFill>
        <p:spPr>
          <a:xfrm>
            <a:off x="4049058" y="2439112"/>
            <a:ext cx="1446047" cy="795218"/>
          </a:xfrm>
          <a:prstGeom prst="rect">
            <a:avLst/>
          </a:prstGeom>
          <a:noFill/>
          <a:ln>
            <a:noFill/>
          </a:ln>
        </p:spPr>
      </p:pic>
      <p:pic>
        <p:nvPicPr>
          <p:cNvPr id="669" name="Google Shape;669;g34112c52e44_0_0" title="IT.jpg"/>
          <p:cNvPicPr preferRelativeResize="0"/>
          <p:nvPr/>
        </p:nvPicPr>
        <p:blipFill rotWithShape="1">
          <a:blip r:embed="rId7">
            <a:alphaModFix/>
          </a:blip>
          <a:srcRect b="0" l="0" r="0" t="0"/>
          <a:stretch/>
        </p:blipFill>
        <p:spPr>
          <a:xfrm>
            <a:off x="5962515" y="2424596"/>
            <a:ext cx="1401213" cy="795216"/>
          </a:xfrm>
          <a:prstGeom prst="rect">
            <a:avLst/>
          </a:prstGeom>
          <a:noFill/>
          <a:ln>
            <a:noFill/>
          </a:ln>
        </p:spPr>
      </p:pic>
      <p:sp>
        <p:nvSpPr>
          <p:cNvPr id="670" name="Google Shape;670;g34112c52e44_0_0"/>
          <p:cNvSpPr txBox="1"/>
          <p:nvPr>
            <p:ph idx="1" type="body"/>
          </p:nvPr>
        </p:nvSpPr>
        <p:spPr>
          <a:xfrm>
            <a:off x="762000" y="3544200"/>
            <a:ext cx="1283700" cy="359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b="1" lang="sv-SE" sz="1800">
                <a:solidFill>
                  <a:schemeClr val="accent4"/>
                </a:solidFill>
                <a:latin typeface="Lato"/>
                <a:ea typeface="Lato"/>
                <a:cs typeface="Lato"/>
                <a:sym typeface="Lato"/>
              </a:rPr>
              <a:t>AUTHORS</a:t>
            </a:r>
            <a:endParaRPr b="1" sz="1800">
              <a:solidFill>
                <a:schemeClr val="accent4"/>
              </a:solidFill>
              <a:latin typeface="Lato"/>
              <a:ea typeface="Lato"/>
              <a:cs typeface="Lato"/>
              <a:sym typeface="Lato"/>
            </a:endParaRPr>
          </a:p>
        </p:txBody>
      </p:sp>
      <p:sp>
        <p:nvSpPr>
          <p:cNvPr id="671" name="Google Shape;671;g34112c52e44_0_0"/>
          <p:cNvSpPr txBox="1"/>
          <p:nvPr>
            <p:ph idx="1" type="body"/>
          </p:nvPr>
        </p:nvSpPr>
        <p:spPr>
          <a:xfrm>
            <a:off x="2286000" y="3544200"/>
            <a:ext cx="1833000" cy="359400"/>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1000"/>
              </a:spcBef>
              <a:spcAft>
                <a:spcPts val="0"/>
              </a:spcAft>
              <a:buSzPct val="108108"/>
              <a:buNone/>
            </a:pPr>
            <a:r>
              <a:rPr b="1" lang="sv-SE" sz="1800">
                <a:solidFill>
                  <a:schemeClr val="accent4"/>
                </a:solidFill>
                <a:latin typeface="Lato"/>
                <a:ea typeface="Lato"/>
                <a:cs typeface="Lato"/>
                <a:sym typeface="Lato"/>
              </a:rPr>
              <a:t>CONTRIBUTORS</a:t>
            </a:r>
            <a:endParaRPr b="1" sz="1800">
              <a:solidFill>
                <a:schemeClr val="accent4"/>
              </a:solidFill>
              <a:latin typeface="Lato"/>
              <a:ea typeface="Lato"/>
              <a:cs typeface="Lato"/>
              <a:sym typeface="Lato"/>
            </a:endParaRPr>
          </a:p>
        </p:txBody>
      </p:sp>
      <p:sp>
        <p:nvSpPr>
          <p:cNvPr id="672" name="Google Shape;672;g34112c52e44_0_0"/>
          <p:cNvSpPr txBox="1"/>
          <p:nvPr>
            <p:ph idx="1" type="body"/>
          </p:nvPr>
        </p:nvSpPr>
        <p:spPr>
          <a:xfrm>
            <a:off x="4267200" y="3544200"/>
            <a:ext cx="1283700" cy="359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b="1" lang="sv-SE" sz="1800">
                <a:solidFill>
                  <a:schemeClr val="accent4"/>
                </a:solidFill>
                <a:latin typeface="Lato"/>
                <a:ea typeface="Lato"/>
                <a:cs typeface="Lato"/>
                <a:sym typeface="Lato"/>
              </a:rPr>
              <a:t>ARTISTS</a:t>
            </a:r>
            <a:endParaRPr b="1" sz="1800">
              <a:solidFill>
                <a:schemeClr val="accent4"/>
              </a:solidFill>
              <a:latin typeface="Lato"/>
              <a:ea typeface="Lato"/>
              <a:cs typeface="Lato"/>
              <a:sym typeface="Lato"/>
            </a:endParaRPr>
          </a:p>
        </p:txBody>
      </p:sp>
      <p:sp>
        <p:nvSpPr>
          <p:cNvPr id="673" name="Google Shape;673;g34112c52e44_0_0"/>
          <p:cNvSpPr txBox="1"/>
          <p:nvPr>
            <p:ph idx="1" type="body"/>
          </p:nvPr>
        </p:nvSpPr>
        <p:spPr>
          <a:xfrm>
            <a:off x="5699100" y="3508800"/>
            <a:ext cx="1650900" cy="602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935"/>
              <a:buNone/>
            </a:pPr>
            <a:r>
              <a:rPr b="1" lang="sv-SE" sz="1829">
                <a:solidFill>
                  <a:schemeClr val="accent4"/>
                </a:solidFill>
                <a:latin typeface="Lato"/>
                <a:ea typeface="Lato"/>
                <a:cs typeface="Lato"/>
                <a:sym typeface="Lato"/>
              </a:rPr>
              <a:t>DATA/CODE</a:t>
            </a:r>
            <a:br>
              <a:rPr b="1" lang="sv-SE" sz="1829">
                <a:solidFill>
                  <a:schemeClr val="accent4"/>
                </a:solidFill>
                <a:latin typeface="Lato"/>
                <a:ea typeface="Lato"/>
                <a:cs typeface="Lato"/>
                <a:sym typeface="Lato"/>
              </a:rPr>
            </a:br>
            <a:r>
              <a:rPr b="1" lang="sv-SE" sz="1829">
                <a:solidFill>
                  <a:schemeClr val="accent4"/>
                </a:solidFill>
                <a:latin typeface="Lato"/>
                <a:ea typeface="Lato"/>
                <a:cs typeface="Lato"/>
                <a:sym typeface="Lato"/>
              </a:rPr>
              <a:t>PROVIDERS</a:t>
            </a:r>
            <a:endParaRPr b="1" sz="1829">
              <a:solidFill>
                <a:schemeClr val="accent4"/>
              </a:solidFill>
              <a:latin typeface="Lato"/>
              <a:ea typeface="Lato"/>
              <a:cs typeface="Lato"/>
              <a:sym typeface="Lato"/>
            </a:endParaRPr>
          </a:p>
        </p:txBody>
      </p:sp>
      <p:pic>
        <p:nvPicPr>
          <p:cNvPr id="674" name="Google Shape;674;g34112c52e44_0_0" title="teacher.jpg"/>
          <p:cNvPicPr preferRelativeResize="0"/>
          <p:nvPr/>
        </p:nvPicPr>
        <p:blipFill rotWithShape="1">
          <a:blip r:embed="rId8">
            <a:alphaModFix/>
          </a:blip>
          <a:srcRect b="0" l="0" r="0" t="0"/>
          <a:stretch/>
        </p:blipFill>
        <p:spPr>
          <a:xfrm>
            <a:off x="7831140" y="2240775"/>
            <a:ext cx="1446024" cy="1191874"/>
          </a:xfrm>
          <a:prstGeom prst="rect">
            <a:avLst/>
          </a:prstGeom>
          <a:noFill/>
          <a:ln>
            <a:noFill/>
          </a:ln>
        </p:spPr>
      </p:pic>
      <p:sp>
        <p:nvSpPr>
          <p:cNvPr id="675" name="Google Shape;675;g34112c52e44_0_0"/>
          <p:cNvSpPr txBox="1"/>
          <p:nvPr>
            <p:ph idx="1" type="body"/>
          </p:nvPr>
        </p:nvSpPr>
        <p:spPr>
          <a:xfrm>
            <a:off x="7696200" y="3544200"/>
            <a:ext cx="1899600" cy="795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b="1" lang="sv-SE" sz="1800">
                <a:solidFill>
                  <a:schemeClr val="accent4"/>
                </a:solidFill>
                <a:latin typeface="Lato"/>
                <a:ea typeface="Lato"/>
                <a:cs typeface="Lato"/>
                <a:sym typeface="Lato"/>
              </a:rPr>
              <a:t>INSTITUTION/</a:t>
            </a:r>
            <a:br>
              <a:rPr b="1" lang="sv-SE" sz="1800">
                <a:solidFill>
                  <a:schemeClr val="accent4"/>
                </a:solidFill>
                <a:latin typeface="Lato"/>
                <a:ea typeface="Lato"/>
                <a:cs typeface="Lato"/>
                <a:sym typeface="Lato"/>
              </a:rPr>
            </a:br>
            <a:r>
              <a:rPr b="1" lang="sv-SE" sz="1800">
                <a:solidFill>
                  <a:schemeClr val="accent4"/>
                </a:solidFill>
                <a:latin typeface="Lato"/>
                <a:ea typeface="Lato"/>
                <a:cs typeface="Lato"/>
                <a:sym typeface="Lato"/>
              </a:rPr>
              <a:t>MENTOR</a:t>
            </a:r>
            <a:endParaRPr b="1" sz="1800">
              <a:solidFill>
                <a:schemeClr val="accent4"/>
              </a:solidFill>
              <a:latin typeface="Lato"/>
              <a:ea typeface="Lato"/>
              <a:cs typeface="Lato"/>
              <a:sym typeface="Lato"/>
            </a:endParaRPr>
          </a:p>
        </p:txBody>
      </p:sp>
      <p:pic>
        <p:nvPicPr>
          <p:cNvPr id="676" name="Google Shape;676;g34112c52e44_0_0" title="funds.jpg"/>
          <p:cNvPicPr preferRelativeResize="0"/>
          <p:nvPr/>
        </p:nvPicPr>
        <p:blipFill rotWithShape="1">
          <a:blip r:embed="rId9">
            <a:alphaModFix/>
          </a:blip>
          <a:srcRect b="0" l="0" r="0" t="0"/>
          <a:stretch/>
        </p:blipFill>
        <p:spPr>
          <a:xfrm>
            <a:off x="9744575" y="1959837"/>
            <a:ext cx="1446026" cy="1568563"/>
          </a:xfrm>
          <a:prstGeom prst="rect">
            <a:avLst/>
          </a:prstGeom>
          <a:noFill/>
          <a:ln>
            <a:noFill/>
          </a:ln>
        </p:spPr>
      </p:pic>
      <p:sp>
        <p:nvSpPr>
          <p:cNvPr id="677" name="Google Shape;677;g34112c52e44_0_0"/>
          <p:cNvSpPr txBox="1"/>
          <p:nvPr>
            <p:ph idx="1" type="body"/>
          </p:nvPr>
        </p:nvSpPr>
        <p:spPr>
          <a:xfrm>
            <a:off x="9906000" y="3544200"/>
            <a:ext cx="1283700" cy="359400"/>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1000"/>
              </a:spcBef>
              <a:spcAft>
                <a:spcPts val="0"/>
              </a:spcAft>
              <a:buSzPct val="108108"/>
              <a:buNone/>
            </a:pPr>
            <a:r>
              <a:rPr b="1" lang="sv-SE" sz="1800">
                <a:solidFill>
                  <a:schemeClr val="accent4"/>
                </a:solidFill>
                <a:latin typeface="Lato"/>
                <a:ea typeface="Lato"/>
                <a:cs typeface="Lato"/>
                <a:sym typeface="Lato"/>
              </a:rPr>
              <a:t>FUNDERSS</a:t>
            </a:r>
            <a:endParaRPr b="1" sz="1800">
              <a:solidFill>
                <a:schemeClr val="accent4"/>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g34118be586d_0_9"/>
          <p:cNvSpPr txBox="1"/>
          <p:nvPr>
            <p:ph idx="1" type="body"/>
          </p:nvPr>
        </p:nvSpPr>
        <p:spPr>
          <a:xfrm>
            <a:off x="838200" y="1486800"/>
            <a:ext cx="3925200" cy="542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sv-SE">
                <a:solidFill>
                  <a:schemeClr val="accent2"/>
                </a:solidFill>
                <a:latin typeface="Lato"/>
                <a:ea typeface="Lato"/>
                <a:cs typeface="Lato"/>
                <a:sym typeface="Lato"/>
              </a:rPr>
              <a:t>Acknowledge who?</a:t>
            </a:r>
            <a:endParaRPr>
              <a:solidFill>
                <a:schemeClr val="accent2"/>
              </a:solidFill>
              <a:latin typeface="Lato"/>
              <a:ea typeface="Lato"/>
              <a:cs typeface="Lato"/>
              <a:sym typeface="Lato"/>
            </a:endParaRPr>
          </a:p>
        </p:txBody>
      </p:sp>
      <p:sp>
        <p:nvSpPr>
          <p:cNvPr id="684" name="Google Shape;684;g34118be586d_0_9"/>
          <p:cNvSpPr txBox="1"/>
          <p:nvPr>
            <p:ph type="title"/>
          </p:nvPr>
        </p:nvSpPr>
        <p:spPr>
          <a:xfrm>
            <a:off x="838200" y="365126"/>
            <a:ext cx="95382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sv-SE">
                <a:latin typeface="Lato"/>
                <a:ea typeface="Lato"/>
                <a:cs typeface="Lato"/>
                <a:sym typeface="Lato"/>
              </a:rPr>
              <a:t>Acknowledge the others</a:t>
            </a:r>
            <a:endParaRPr>
              <a:latin typeface="Lato"/>
              <a:ea typeface="Lato"/>
              <a:cs typeface="Lato"/>
              <a:sym typeface="Lato"/>
            </a:endParaRPr>
          </a:p>
        </p:txBody>
      </p:sp>
      <p:sp>
        <p:nvSpPr>
          <p:cNvPr id="685" name="Google Shape;685;g34118be586d_0_9"/>
          <p:cNvSpPr txBox="1"/>
          <p:nvPr/>
        </p:nvSpPr>
        <p:spPr>
          <a:xfrm>
            <a:off x="9595750" y="6460275"/>
            <a:ext cx="25104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sv-SE" sz="800" u="sng" cap="none" strike="noStrike">
                <a:solidFill>
                  <a:schemeClr val="hlink"/>
                </a:solidFill>
                <a:latin typeface="Arial"/>
                <a:ea typeface="Arial"/>
                <a:cs typeface="Arial"/>
                <a:sym typeface="Arial"/>
                <a:hlinkClick r:id="rId3"/>
              </a:rPr>
              <a:t>Icons by Harryarts on Freepik CC BY</a:t>
            </a:r>
            <a:endParaRPr b="0" i="0" sz="800" u="none" cap="none" strike="noStrike">
              <a:solidFill>
                <a:srgbClr val="171616"/>
              </a:solidFill>
              <a:latin typeface="Arial"/>
              <a:ea typeface="Arial"/>
              <a:cs typeface="Arial"/>
              <a:sym typeface="Arial"/>
            </a:endParaRPr>
          </a:p>
        </p:txBody>
      </p:sp>
      <p:pic>
        <p:nvPicPr>
          <p:cNvPr id="686" name="Google Shape;686;g34118be586d_0_9" title="author.jpg"/>
          <p:cNvPicPr preferRelativeResize="0"/>
          <p:nvPr/>
        </p:nvPicPr>
        <p:blipFill rotWithShape="1">
          <a:blip r:embed="rId4">
            <a:alphaModFix/>
          </a:blip>
          <a:srcRect b="0" l="0" r="0" t="0"/>
          <a:stretch/>
        </p:blipFill>
        <p:spPr>
          <a:xfrm>
            <a:off x="874100" y="2389025"/>
            <a:ext cx="1171714" cy="895373"/>
          </a:xfrm>
          <a:prstGeom prst="rect">
            <a:avLst/>
          </a:prstGeom>
          <a:noFill/>
          <a:ln>
            <a:noFill/>
          </a:ln>
        </p:spPr>
      </p:pic>
      <p:pic>
        <p:nvPicPr>
          <p:cNvPr id="687" name="Google Shape;687;g34118be586d_0_9" title="contributor.jpg"/>
          <p:cNvPicPr preferRelativeResize="0"/>
          <p:nvPr/>
        </p:nvPicPr>
        <p:blipFill rotWithShape="1">
          <a:blip r:embed="rId5">
            <a:alphaModFix/>
          </a:blip>
          <a:srcRect b="0" l="0" r="0" t="0"/>
          <a:stretch/>
        </p:blipFill>
        <p:spPr>
          <a:xfrm>
            <a:off x="2513225" y="2389026"/>
            <a:ext cx="1068422" cy="866353"/>
          </a:xfrm>
          <a:prstGeom prst="rect">
            <a:avLst/>
          </a:prstGeom>
          <a:noFill/>
          <a:ln>
            <a:noFill/>
          </a:ln>
        </p:spPr>
      </p:pic>
      <p:pic>
        <p:nvPicPr>
          <p:cNvPr id="688" name="Google Shape;688;g34118be586d_0_9" title="artist.jpg"/>
          <p:cNvPicPr preferRelativeResize="0"/>
          <p:nvPr/>
        </p:nvPicPr>
        <p:blipFill rotWithShape="1">
          <a:blip r:embed="rId6">
            <a:alphaModFix/>
          </a:blip>
          <a:srcRect b="0" l="0" r="0" t="0"/>
          <a:stretch/>
        </p:blipFill>
        <p:spPr>
          <a:xfrm>
            <a:off x="4049058" y="2439112"/>
            <a:ext cx="1446047" cy="795218"/>
          </a:xfrm>
          <a:prstGeom prst="rect">
            <a:avLst/>
          </a:prstGeom>
          <a:noFill/>
          <a:ln>
            <a:noFill/>
          </a:ln>
        </p:spPr>
      </p:pic>
      <p:pic>
        <p:nvPicPr>
          <p:cNvPr id="689" name="Google Shape;689;g34118be586d_0_9" title="IT.jpg"/>
          <p:cNvPicPr preferRelativeResize="0"/>
          <p:nvPr/>
        </p:nvPicPr>
        <p:blipFill rotWithShape="1">
          <a:blip r:embed="rId7">
            <a:alphaModFix/>
          </a:blip>
          <a:srcRect b="0" l="0" r="0" t="0"/>
          <a:stretch/>
        </p:blipFill>
        <p:spPr>
          <a:xfrm>
            <a:off x="5962515" y="2424596"/>
            <a:ext cx="1401213" cy="795216"/>
          </a:xfrm>
          <a:prstGeom prst="rect">
            <a:avLst/>
          </a:prstGeom>
          <a:noFill/>
          <a:ln>
            <a:noFill/>
          </a:ln>
        </p:spPr>
      </p:pic>
      <p:pic>
        <p:nvPicPr>
          <p:cNvPr id="690" name="Google Shape;690;g34118be586d_0_9" title="AI.jpg"/>
          <p:cNvPicPr preferRelativeResize="0"/>
          <p:nvPr/>
        </p:nvPicPr>
        <p:blipFill rotWithShape="1">
          <a:blip r:embed="rId8">
            <a:alphaModFix/>
          </a:blip>
          <a:srcRect b="0" l="0" r="0" t="0"/>
          <a:stretch/>
        </p:blipFill>
        <p:spPr>
          <a:xfrm>
            <a:off x="5947800" y="4674926"/>
            <a:ext cx="926875" cy="947874"/>
          </a:xfrm>
          <a:prstGeom prst="rect">
            <a:avLst/>
          </a:prstGeom>
          <a:noFill/>
          <a:ln>
            <a:noFill/>
          </a:ln>
        </p:spPr>
      </p:pic>
      <p:sp>
        <p:nvSpPr>
          <p:cNvPr id="691" name="Google Shape;691;g34118be586d_0_9"/>
          <p:cNvSpPr txBox="1"/>
          <p:nvPr>
            <p:ph idx="1" type="body"/>
          </p:nvPr>
        </p:nvSpPr>
        <p:spPr>
          <a:xfrm>
            <a:off x="762000" y="3544200"/>
            <a:ext cx="1283700" cy="359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b="1" lang="sv-SE" sz="1800">
                <a:solidFill>
                  <a:schemeClr val="accent4"/>
                </a:solidFill>
                <a:latin typeface="Lato"/>
                <a:ea typeface="Lato"/>
                <a:cs typeface="Lato"/>
                <a:sym typeface="Lato"/>
              </a:rPr>
              <a:t>AUTHORS</a:t>
            </a:r>
            <a:endParaRPr b="1" sz="1800">
              <a:solidFill>
                <a:schemeClr val="accent4"/>
              </a:solidFill>
              <a:latin typeface="Lato"/>
              <a:ea typeface="Lato"/>
              <a:cs typeface="Lato"/>
              <a:sym typeface="Lato"/>
            </a:endParaRPr>
          </a:p>
        </p:txBody>
      </p:sp>
      <p:sp>
        <p:nvSpPr>
          <p:cNvPr id="692" name="Google Shape;692;g34118be586d_0_9"/>
          <p:cNvSpPr txBox="1"/>
          <p:nvPr>
            <p:ph idx="1" type="body"/>
          </p:nvPr>
        </p:nvSpPr>
        <p:spPr>
          <a:xfrm>
            <a:off x="2286000" y="3544200"/>
            <a:ext cx="1833000" cy="359400"/>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1000"/>
              </a:spcBef>
              <a:spcAft>
                <a:spcPts val="0"/>
              </a:spcAft>
              <a:buSzPct val="108108"/>
              <a:buNone/>
            </a:pPr>
            <a:r>
              <a:rPr b="1" lang="sv-SE" sz="1800">
                <a:solidFill>
                  <a:schemeClr val="accent4"/>
                </a:solidFill>
                <a:latin typeface="Lato"/>
                <a:ea typeface="Lato"/>
                <a:cs typeface="Lato"/>
                <a:sym typeface="Lato"/>
              </a:rPr>
              <a:t>CONTRIBUTORS</a:t>
            </a:r>
            <a:endParaRPr b="1" sz="1800">
              <a:solidFill>
                <a:schemeClr val="accent4"/>
              </a:solidFill>
              <a:latin typeface="Lato"/>
              <a:ea typeface="Lato"/>
              <a:cs typeface="Lato"/>
              <a:sym typeface="Lato"/>
            </a:endParaRPr>
          </a:p>
        </p:txBody>
      </p:sp>
      <p:sp>
        <p:nvSpPr>
          <p:cNvPr id="693" name="Google Shape;693;g34118be586d_0_9"/>
          <p:cNvSpPr txBox="1"/>
          <p:nvPr>
            <p:ph idx="1" type="body"/>
          </p:nvPr>
        </p:nvSpPr>
        <p:spPr>
          <a:xfrm>
            <a:off x="4267200" y="3544200"/>
            <a:ext cx="1283700" cy="359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b="1" lang="sv-SE" sz="1800">
                <a:solidFill>
                  <a:schemeClr val="accent4"/>
                </a:solidFill>
                <a:latin typeface="Lato"/>
                <a:ea typeface="Lato"/>
                <a:cs typeface="Lato"/>
                <a:sym typeface="Lato"/>
              </a:rPr>
              <a:t>ARTISTS</a:t>
            </a:r>
            <a:endParaRPr b="1" sz="1800">
              <a:solidFill>
                <a:schemeClr val="accent4"/>
              </a:solidFill>
              <a:latin typeface="Lato"/>
              <a:ea typeface="Lato"/>
              <a:cs typeface="Lato"/>
              <a:sym typeface="Lato"/>
            </a:endParaRPr>
          </a:p>
        </p:txBody>
      </p:sp>
      <p:sp>
        <p:nvSpPr>
          <p:cNvPr id="694" name="Google Shape;694;g34118be586d_0_9"/>
          <p:cNvSpPr txBox="1"/>
          <p:nvPr>
            <p:ph idx="1" type="body"/>
          </p:nvPr>
        </p:nvSpPr>
        <p:spPr>
          <a:xfrm>
            <a:off x="5699100" y="3508800"/>
            <a:ext cx="1650900" cy="602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935"/>
              <a:buNone/>
            </a:pPr>
            <a:r>
              <a:rPr b="1" lang="sv-SE" sz="1829">
                <a:solidFill>
                  <a:schemeClr val="accent4"/>
                </a:solidFill>
                <a:latin typeface="Lato"/>
                <a:ea typeface="Lato"/>
                <a:cs typeface="Lato"/>
                <a:sym typeface="Lato"/>
              </a:rPr>
              <a:t>DATA/CODE</a:t>
            </a:r>
            <a:br>
              <a:rPr b="1" lang="sv-SE" sz="1829">
                <a:solidFill>
                  <a:schemeClr val="accent4"/>
                </a:solidFill>
                <a:latin typeface="Lato"/>
                <a:ea typeface="Lato"/>
                <a:cs typeface="Lato"/>
                <a:sym typeface="Lato"/>
              </a:rPr>
            </a:br>
            <a:r>
              <a:rPr b="1" lang="sv-SE" sz="1829">
                <a:solidFill>
                  <a:schemeClr val="accent4"/>
                </a:solidFill>
                <a:latin typeface="Lato"/>
                <a:ea typeface="Lato"/>
                <a:cs typeface="Lato"/>
                <a:sym typeface="Lato"/>
              </a:rPr>
              <a:t>PROVIDERS</a:t>
            </a:r>
            <a:endParaRPr b="1" sz="1829">
              <a:solidFill>
                <a:schemeClr val="accent4"/>
              </a:solidFill>
              <a:latin typeface="Lato"/>
              <a:ea typeface="Lato"/>
              <a:cs typeface="Lato"/>
              <a:sym typeface="Lato"/>
            </a:endParaRPr>
          </a:p>
        </p:txBody>
      </p:sp>
      <p:pic>
        <p:nvPicPr>
          <p:cNvPr id="695" name="Google Shape;695;g34118be586d_0_9" title="teacher.jpg"/>
          <p:cNvPicPr preferRelativeResize="0"/>
          <p:nvPr/>
        </p:nvPicPr>
        <p:blipFill rotWithShape="1">
          <a:blip r:embed="rId9">
            <a:alphaModFix/>
          </a:blip>
          <a:srcRect b="0" l="0" r="0" t="0"/>
          <a:stretch/>
        </p:blipFill>
        <p:spPr>
          <a:xfrm>
            <a:off x="7831140" y="2240775"/>
            <a:ext cx="1446024" cy="1191874"/>
          </a:xfrm>
          <a:prstGeom prst="rect">
            <a:avLst/>
          </a:prstGeom>
          <a:noFill/>
          <a:ln>
            <a:noFill/>
          </a:ln>
        </p:spPr>
      </p:pic>
      <p:sp>
        <p:nvSpPr>
          <p:cNvPr id="696" name="Google Shape;696;g34118be586d_0_9"/>
          <p:cNvSpPr txBox="1"/>
          <p:nvPr>
            <p:ph idx="1" type="body"/>
          </p:nvPr>
        </p:nvSpPr>
        <p:spPr>
          <a:xfrm>
            <a:off x="7696200" y="3544200"/>
            <a:ext cx="1899600" cy="795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b="1" lang="sv-SE" sz="1800">
                <a:solidFill>
                  <a:schemeClr val="accent4"/>
                </a:solidFill>
                <a:latin typeface="Lato"/>
                <a:ea typeface="Lato"/>
                <a:cs typeface="Lato"/>
                <a:sym typeface="Lato"/>
              </a:rPr>
              <a:t>INSTITUTION/</a:t>
            </a:r>
            <a:br>
              <a:rPr b="1" lang="sv-SE" sz="1800">
                <a:solidFill>
                  <a:schemeClr val="accent4"/>
                </a:solidFill>
                <a:latin typeface="Lato"/>
                <a:ea typeface="Lato"/>
                <a:cs typeface="Lato"/>
                <a:sym typeface="Lato"/>
              </a:rPr>
            </a:br>
            <a:r>
              <a:rPr b="1" lang="sv-SE" sz="1800">
                <a:solidFill>
                  <a:schemeClr val="accent4"/>
                </a:solidFill>
                <a:latin typeface="Lato"/>
                <a:ea typeface="Lato"/>
                <a:cs typeface="Lato"/>
                <a:sym typeface="Lato"/>
              </a:rPr>
              <a:t>MENTOR</a:t>
            </a:r>
            <a:endParaRPr b="1" sz="1800">
              <a:solidFill>
                <a:schemeClr val="accent4"/>
              </a:solidFill>
              <a:latin typeface="Lato"/>
              <a:ea typeface="Lato"/>
              <a:cs typeface="Lato"/>
              <a:sym typeface="Lato"/>
            </a:endParaRPr>
          </a:p>
        </p:txBody>
      </p:sp>
      <p:pic>
        <p:nvPicPr>
          <p:cNvPr id="697" name="Google Shape;697;g34118be586d_0_9" title="reviewer.jpg"/>
          <p:cNvPicPr preferRelativeResize="0"/>
          <p:nvPr/>
        </p:nvPicPr>
        <p:blipFill rotWithShape="1">
          <a:blip r:embed="rId10">
            <a:alphaModFix/>
          </a:blip>
          <a:srcRect b="0" l="0" r="0" t="0"/>
          <a:stretch/>
        </p:blipFill>
        <p:spPr>
          <a:xfrm>
            <a:off x="3003894" y="4446314"/>
            <a:ext cx="1283700" cy="1133075"/>
          </a:xfrm>
          <a:prstGeom prst="rect">
            <a:avLst/>
          </a:prstGeom>
          <a:noFill/>
          <a:ln>
            <a:noFill/>
          </a:ln>
        </p:spPr>
      </p:pic>
      <p:sp>
        <p:nvSpPr>
          <p:cNvPr id="698" name="Google Shape;698;g34118be586d_0_9"/>
          <p:cNvSpPr txBox="1"/>
          <p:nvPr>
            <p:ph idx="1" type="body"/>
          </p:nvPr>
        </p:nvSpPr>
        <p:spPr>
          <a:xfrm>
            <a:off x="2978425" y="5734850"/>
            <a:ext cx="1602600" cy="359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b="1" lang="sv-SE" sz="1800">
                <a:solidFill>
                  <a:schemeClr val="accent4"/>
                </a:solidFill>
                <a:latin typeface="Lato"/>
                <a:ea typeface="Lato"/>
                <a:cs typeface="Lato"/>
                <a:sym typeface="Lato"/>
              </a:rPr>
              <a:t>REVIEWERS</a:t>
            </a:r>
            <a:endParaRPr b="1" sz="1800">
              <a:solidFill>
                <a:schemeClr val="accent4"/>
              </a:solidFill>
              <a:latin typeface="Lato"/>
              <a:ea typeface="Lato"/>
              <a:cs typeface="Lato"/>
              <a:sym typeface="Lato"/>
            </a:endParaRPr>
          </a:p>
        </p:txBody>
      </p:sp>
      <p:sp>
        <p:nvSpPr>
          <p:cNvPr id="699" name="Google Shape;699;g34118be586d_0_9"/>
          <p:cNvSpPr txBox="1"/>
          <p:nvPr>
            <p:ph idx="1" type="body"/>
          </p:nvPr>
        </p:nvSpPr>
        <p:spPr>
          <a:xfrm>
            <a:off x="6182100" y="5601600"/>
            <a:ext cx="692700" cy="359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b="1" lang="sv-SE" sz="1800">
                <a:solidFill>
                  <a:schemeClr val="accent4"/>
                </a:solidFill>
                <a:latin typeface="Lato"/>
                <a:ea typeface="Lato"/>
                <a:cs typeface="Lato"/>
                <a:sym typeface="Lato"/>
              </a:rPr>
              <a:t>AI</a:t>
            </a:r>
            <a:endParaRPr b="1" sz="1800">
              <a:solidFill>
                <a:schemeClr val="accent4"/>
              </a:solidFill>
              <a:latin typeface="Lato"/>
              <a:ea typeface="Lato"/>
              <a:cs typeface="Lato"/>
              <a:sym typeface="Lato"/>
            </a:endParaRPr>
          </a:p>
        </p:txBody>
      </p:sp>
      <p:sp>
        <p:nvSpPr>
          <p:cNvPr id="700" name="Google Shape;700;g34118be586d_0_9"/>
          <p:cNvSpPr txBox="1"/>
          <p:nvPr>
            <p:ph idx="1" type="body"/>
          </p:nvPr>
        </p:nvSpPr>
        <p:spPr>
          <a:xfrm>
            <a:off x="4063500" y="5205146"/>
            <a:ext cx="383100" cy="4914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1000"/>
              </a:spcBef>
              <a:spcAft>
                <a:spcPts val="0"/>
              </a:spcAft>
              <a:buSzPts val="1800"/>
              <a:buNone/>
            </a:pPr>
            <a:r>
              <a:rPr b="1" lang="sv-SE" sz="3300">
                <a:solidFill>
                  <a:schemeClr val="accent2"/>
                </a:solidFill>
                <a:latin typeface="Lato"/>
                <a:ea typeface="Lato"/>
                <a:cs typeface="Lato"/>
                <a:sym typeface="Lato"/>
              </a:rPr>
              <a:t>?</a:t>
            </a:r>
            <a:endParaRPr b="1" sz="3300">
              <a:solidFill>
                <a:schemeClr val="accent2"/>
              </a:solidFill>
              <a:latin typeface="Lato"/>
              <a:ea typeface="Lato"/>
              <a:cs typeface="Lato"/>
              <a:sym typeface="Lato"/>
            </a:endParaRPr>
          </a:p>
        </p:txBody>
      </p:sp>
      <p:sp>
        <p:nvSpPr>
          <p:cNvPr id="701" name="Google Shape;701;g34118be586d_0_9"/>
          <p:cNvSpPr txBox="1"/>
          <p:nvPr>
            <p:ph idx="1" type="body"/>
          </p:nvPr>
        </p:nvSpPr>
        <p:spPr>
          <a:xfrm>
            <a:off x="6661750" y="5071896"/>
            <a:ext cx="383100" cy="4914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1000"/>
              </a:spcBef>
              <a:spcAft>
                <a:spcPts val="0"/>
              </a:spcAft>
              <a:buSzPts val="1800"/>
              <a:buNone/>
            </a:pPr>
            <a:r>
              <a:rPr b="1" lang="sv-SE" sz="3300">
                <a:solidFill>
                  <a:schemeClr val="accent2"/>
                </a:solidFill>
                <a:latin typeface="Lato"/>
                <a:ea typeface="Lato"/>
                <a:cs typeface="Lato"/>
                <a:sym typeface="Lato"/>
              </a:rPr>
              <a:t>?</a:t>
            </a:r>
            <a:endParaRPr b="1" sz="3300">
              <a:solidFill>
                <a:schemeClr val="accent2"/>
              </a:solidFill>
              <a:latin typeface="Lato"/>
              <a:ea typeface="Lato"/>
              <a:cs typeface="Lato"/>
              <a:sym typeface="Lato"/>
            </a:endParaRPr>
          </a:p>
        </p:txBody>
      </p:sp>
      <p:pic>
        <p:nvPicPr>
          <p:cNvPr id="702" name="Google Shape;702;g34118be586d_0_9" title="funds.jpg"/>
          <p:cNvPicPr preferRelativeResize="0"/>
          <p:nvPr/>
        </p:nvPicPr>
        <p:blipFill rotWithShape="1">
          <a:blip r:embed="rId11">
            <a:alphaModFix/>
          </a:blip>
          <a:srcRect b="0" l="0" r="0" t="0"/>
          <a:stretch/>
        </p:blipFill>
        <p:spPr>
          <a:xfrm>
            <a:off x="9744575" y="1959837"/>
            <a:ext cx="1446026" cy="1568563"/>
          </a:xfrm>
          <a:prstGeom prst="rect">
            <a:avLst/>
          </a:prstGeom>
          <a:noFill/>
          <a:ln>
            <a:noFill/>
          </a:ln>
        </p:spPr>
      </p:pic>
      <p:sp>
        <p:nvSpPr>
          <p:cNvPr id="703" name="Google Shape;703;g34118be586d_0_9"/>
          <p:cNvSpPr txBox="1"/>
          <p:nvPr>
            <p:ph idx="1" type="body"/>
          </p:nvPr>
        </p:nvSpPr>
        <p:spPr>
          <a:xfrm>
            <a:off x="9906000" y="3544200"/>
            <a:ext cx="1283700" cy="359400"/>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1000"/>
              </a:spcBef>
              <a:spcAft>
                <a:spcPts val="0"/>
              </a:spcAft>
              <a:buSzPct val="108108"/>
              <a:buNone/>
            </a:pPr>
            <a:r>
              <a:rPr b="1" lang="sv-SE" sz="1800">
                <a:solidFill>
                  <a:schemeClr val="accent4"/>
                </a:solidFill>
                <a:latin typeface="Lato"/>
                <a:ea typeface="Lato"/>
                <a:cs typeface="Lato"/>
                <a:sym typeface="Lato"/>
              </a:rPr>
              <a:t>FUNDERSS</a:t>
            </a:r>
            <a:endParaRPr b="1" sz="1800">
              <a:solidFill>
                <a:schemeClr val="accent4"/>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g306c6c483aa_0_1"/>
          <p:cNvSpPr txBox="1"/>
          <p:nvPr>
            <p:ph idx="1" type="body"/>
          </p:nvPr>
        </p:nvSpPr>
        <p:spPr>
          <a:xfrm>
            <a:off x="932400" y="1457901"/>
            <a:ext cx="10515600" cy="4690200"/>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rgbClr val="171616"/>
              </a:buClr>
              <a:buSzPts val="2800"/>
              <a:buNone/>
            </a:pPr>
            <a:r>
              <a:t/>
            </a:r>
            <a:endParaRPr sz="1300">
              <a:solidFill>
                <a:schemeClr val="dk1"/>
              </a:solidFill>
              <a:highlight>
                <a:srgbClr val="FFFFFF"/>
              </a:highlight>
            </a:endParaRPr>
          </a:p>
          <a:p>
            <a:pPr indent="0" lvl="0" marL="0" rtl="0" algn="l">
              <a:lnSpc>
                <a:spcPct val="90000"/>
              </a:lnSpc>
              <a:spcBef>
                <a:spcPts val="0"/>
              </a:spcBef>
              <a:spcAft>
                <a:spcPts val="0"/>
              </a:spcAft>
              <a:buClr>
                <a:srgbClr val="171616"/>
              </a:buClr>
              <a:buSzPts val="2800"/>
              <a:buNone/>
            </a:pPr>
            <a:r>
              <a:rPr lang="sv-SE" sz="2300">
                <a:solidFill>
                  <a:schemeClr val="dk1"/>
                </a:solidFill>
                <a:highlight>
                  <a:srgbClr val="FFFFFF"/>
                </a:highlight>
                <a:latin typeface="Lato"/>
                <a:ea typeface="Lato"/>
                <a:cs typeface="Lato"/>
                <a:sym typeface="Lato"/>
              </a:rPr>
              <a:t>“</a:t>
            </a:r>
            <a:r>
              <a:rPr i="1" lang="sv-SE" sz="2300">
                <a:solidFill>
                  <a:schemeClr val="dk1"/>
                </a:solidFill>
                <a:highlight>
                  <a:srgbClr val="FFFFFF"/>
                </a:highlight>
                <a:latin typeface="Lato"/>
                <a:ea typeface="Lato"/>
                <a:cs typeface="Lato"/>
                <a:sym typeface="Lato"/>
              </a:rPr>
              <a:t>For open science practices to be worthwhile for scholarly reputation, there would need to be</a:t>
            </a:r>
            <a:r>
              <a:rPr b="1" i="1" lang="sv-SE" sz="2300">
                <a:solidFill>
                  <a:schemeClr val="dk1"/>
                </a:solidFill>
                <a:highlight>
                  <a:srgbClr val="FFFFFF"/>
                </a:highlight>
                <a:latin typeface="Lato"/>
                <a:ea typeface="Lato"/>
                <a:cs typeface="Lato"/>
                <a:sym typeface="Lato"/>
              </a:rPr>
              <a:t> </a:t>
            </a:r>
            <a:r>
              <a:rPr b="1" i="1" lang="sv-SE" sz="2300">
                <a:solidFill>
                  <a:schemeClr val="accent2"/>
                </a:solidFill>
                <a:highlight>
                  <a:srgbClr val="FFFFFF"/>
                </a:highlight>
                <a:latin typeface="Lato"/>
                <a:ea typeface="Lato"/>
                <a:cs typeface="Lato"/>
                <a:sym typeface="Lato"/>
              </a:rPr>
              <a:t>new methods of evaluating achievement</a:t>
            </a:r>
            <a:r>
              <a:rPr i="1" lang="sv-SE" sz="2300">
                <a:solidFill>
                  <a:schemeClr val="accent2"/>
                </a:solidFill>
                <a:highlight>
                  <a:srgbClr val="FFFFFF"/>
                </a:highlight>
                <a:latin typeface="Lato"/>
                <a:ea typeface="Lato"/>
                <a:cs typeface="Lato"/>
                <a:sym typeface="Lato"/>
              </a:rPr>
              <a:t> </a:t>
            </a:r>
            <a:r>
              <a:rPr i="1" lang="sv-SE" sz="2300">
                <a:solidFill>
                  <a:schemeClr val="dk1"/>
                </a:solidFill>
                <a:highlight>
                  <a:srgbClr val="FFFFFF"/>
                </a:highlight>
                <a:latin typeface="Lato"/>
                <a:ea typeface="Lato"/>
                <a:cs typeface="Lato"/>
                <a:sym typeface="Lato"/>
              </a:rPr>
              <a:t>that </a:t>
            </a:r>
            <a:r>
              <a:rPr b="1" i="1" lang="sv-SE" sz="2300">
                <a:solidFill>
                  <a:schemeClr val="accent2"/>
                </a:solidFill>
                <a:latin typeface="Lato"/>
                <a:ea typeface="Lato"/>
                <a:cs typeface="Lato"/>
                <a:sym typeface="Lato"/>
              </a:rPr>
              <a:t>reward</a:t>
            </a:r>
            <a:r>
              <a:rPr i="1" lang="sv-SE" sz="2300">
                <a:solidFill>
                  <a:schemeClr val="dk1"/>
                </a:solidFill>
                <a:highlight>
                  <a:srgbClr val="FFFFFF"/>
                </a:highlight>
                <a:latin typeface="Lato"/>
                <a:ea typeface="Lato"/>
                <a:cs typeface="Lato"/>
                <a:sym typeface="Lato"/>
              </a:rPr>
              <a:t> Open Science practices</a:t>
            </a:r>
            <a:r>
              <a:rPr lang="sv-SE" sz="2300">
                <a:solidFill>
                  <a:schemeClr val="dk1"/>
                </a:solidFill>
                <a:highlight>
                  <a:srgbClr val="FFFFFF"/>
                </a:highlight>
                <a:latin typeface="Lato"/>
                <a:ea typeface="Lato"/>
                <a:cs typeface="Lato"/>
                <a:sym typeface="Lato"/>
              </a:rPr>
              <a:t>.”  </a:t>
            </a:r>
            <a:r>
              <a:rPr lang="sv-SE" sz="1400">
                <a:solidFill>
                  <a:schemeClr val="dk1"/>
                </a:solidFill>
                <a:highlight>
                  <a:srgbClr val="FFFFFF"/>
                </a:highlight>
                <a:latin typeface="Lato"/>
                <a:ea typeface="Lato"/>
                <a:cs typeface="Lato"/>
                <a:sym typeface="Lato"/>
              </a:rPr>
              <a:t>Open Economics Guide, </a:t>
            </a:r>
            <a:r>
              <a:rPr lang="sv-SE" sz="1400" u="sng">
                <a:solidFill>
                  <a:schemeClr val="dk1"/>
                </a:solidFill>
                <a:highlight>
                  <a:srgbClr val="FFFFFF"/>
                </a:highlight>
                <a:latin typeface="Lato"/>
                <a:ea typeface="Lato"/>
                <a:cs typeface="Lato"/>
                <a:sym typeface="Lato"/>
                <a:hlinkClick r:id="rId3">
                  <a:extLst>
                    <a:ext uri="{A12FA001-AC4F-418D-AE19-62706E023703}">
                      <ahyp:hlinkClr val="tx"/>
                    </a:ext>
                  </a:extLst>
                </a:hlinkClick>
              </a:rPr>
              <a:t>The Role of Open Science in the Evaluation of Research Work</a:t>
            </a:r>
            <a:r>
              <a:rPr lang="sv-SE" sz="1400">
                <a:solidFill>
                  <a:schemeClr val="dk1"/>
                </a:solidFill>
              </a:rPr>
              <a:t>, </a:t>
            </a:r>
            <a:r>
              <a:rPr lang="sv-SE" sz="1400" u="sng">
                <a:solidFill>
                  <a:schemeClr val="dk1"/>
                </a:solidFill>
                <a:latin typeface="Lato"/>
                <a:ea typeface="Lato"/>
                <a:cs typeface="Lato"/>
                <a:sym typeface="Lato"/>
                <a:hlinkClick r:id="rId4">
                  <a:extLst>
                    <a:ext uri="{A12FA001-AC4F-418D-AE19-62706E023703}">
                      <ahyp:hlinkClr val="tx"/>
                    </a:ext>
                  </a:extLst>
                </a:hlinkClick>
              </a:rPr>
              <a:t>CC BY 4.0</a:t>
            </a:r>
            <a:endParaRPr sz="1400">
              <a:solidFill>
                <a:schemeClr val="dk1"/>
              </a:solidFill>
              <a:highlight>
                <a:srgbClr val="FFFFFF"/>
              </a:highlight>
              <a:latin typeface="Lato"/>
              <a:ea typeface="Lato"/>
              <a:cs typeface="Lato"/>
              <a:sym typeface="Lato"/>
            </a:endParaRPr>
          </a:p>
          <a:p>
            <a:pPr indent="0" lvl="0" marL="0" rtl="0" algn="l">
              <a:lnSpc>
                <a:spcPct val="90000"/>
              </a:lnSpc>
              <a:spcBef>
                <a:spcPts val="0"/>
              </a:spcBef>
              <a:spcAft>
                <a:spcPts val="0"/>
              </a:spcAft>
              <a:buClr>
                <a:srgbClr val="171616"/>
              </a:buClr>
              <a:buSzPts val="2800"/>
              <a:buNone/>
            </a:pPr>
            <a:r>
              <a:t/>
            </a:r>
            <a:endParaRPr sz="1400">
              <a:solidFill>
                <a:schemeClr val="dk1"/>
              </a:solidFill>
              <a:highlight>
                <a:srgbClr val="FFFFFF"/>
              </a:highlight>
              <a:latin typeface="Lato"/>
              <a:ea typeface="Lato"/>
              <a:cs typeface="Lato"/>
              <a:sym typeface="Lato"/>
            </a:endParaRPr>
          </a:p>
          <a:p>
            <a:pPr indent="0" lvl="0" marL="0" rtl="0" algn="l">
              <a:lnSpc>
                <a:spcPct val="90000"/>
              </a:lnSpc>
              <a:spcBef>
                <a:spcPts val="0"/>
              </a:spcBef>
              <a:spcAft>
                <a:spcPts val="0"/>
              </a:spcAft>
              <a:buClr>
                <a:srgbClr val="171616"/>
              </a:buClr>
              <a:buSzPts val="2800"/>
              <a:buNone/>
            </a:pPr>
            <a:r>
              <a:t/>
            </a:r>
            <a:endParaRPr sz="1400">
              <a:solidFill>
                <a:schemeClr val="dk1"/>
              </a:solidFill>
              <a:highlight>
                <a:srgbClr val="FFFFFF"/>
              </a:highlight>
              <a:latin typeface="Lato"/>
              <a:ea typeface="Lato"/>
              <a:cs typeface="Lato"/>
              <a:sym typeface="Lato"/>
            </a:endParaRPr>
          </a:p>
          <a:p>
            <a:pPr indent="0" lvl="0" marL="0" rtl="0" algn="l">
              <a:lnSpc>
                <a:spcPct val="90000"/>
              </a:lnSpc>
              <a:spcBef>
                <a:spcPts val="0"/>
              </a:spcBef>
              <a:spcAft>
                <a:spcPts val="0"/>
              </a:spcAft>
              <a:buClr>
                <a:srgbClr val="171616"/>
              </a:buClr>
              <a:buSzPts val="2800"/>
              <a:buNone/>
            </a:pPr>
            <a:r>
              <a:t/>
            </a:r>
            <a:endParaRPr sz="1400">
              <a:solidFill>
                <a:schemeClr val="dk1"/>
              </a:solidFill>
              <a:highlight>
                <a:srgbClr val="FFFFFF"/>
              </a:highlight>
              <a:latin typeface="Lato"/>
              <a:ea typeface="Lato"/>
              <a:cs typeface="Lato"/>
              <a:sym typeface="Lato"/>
            </a:endParaRPr>
          </a:p>
          <a:p>
            <a:pPr indent="0" lvl="0" marL="0" rtl="0" algn="l">
              <a:lnSpc>
                <a:spcPct val="90000"/>
              </a:lnSpc>
              <a:spcBef>
                <a:spcPts val="0"/>
              </a:spcBef>
              <a:spcAft>
                <a:spcPts val="0"/>
              </a:spcAft>
              <a:buClr>
                <a:srgbClr val="171616"/>
              </a:buClr>
              <a:buSzPts val="2800"/>
              <a:buNone/>
            </a:pPr>
            <a:r>
              <a:rPr lang="sv-SE" sz="2300">
                <a:solidFill>
                  <a:schemeClr val="dk1"/>
                </a:solidFill>
                <a:highlight>
                  <a:srgbClr val="FFFFFF"/>
                </a:highlight>
                <a:latin typeface="Lato"/>
                <a:ea typeface="Lato"/>
                <a:cs typeface="Lato"/>
                <a:sym typeface="Lato"/>
              </a:rPr>
              <a:t>“</a:t>
            </a:r>
            <a:r>
              <a:rPr i="1" lang="sv-SE" sz="2300">
                <a:solidFill>
                  <a:schemeClr val="dk1"/>
                </a:solidFill>
                <a:highlight>
                  <a:srgbClr val="FFFFFF"/>
                </a:highlight>
                <a:latin typeface="Lato"/>
                <a:ea typeface="Lato"/>
                <a:cs typeface="Lato"/>
                <a:sym typeface="Lato"/>
              </a:rPr>
              <a:t>The transition to an open science system affects the entire research process. </a:t>
            </a:r>
            <a:r>
              <a:rPr b="1" i="1" lang="sv-SE" sz="2300">
                <a:solidFill>
                  <a:schemeClr val="accent2"/>
                </a:solidFill>
                <a:highlight>
                  <a:srgbClr val="FFFFFF"/>
                </a:highlight>
                <a:latin typeface="Lato"/>
                <a:ea typeface="Lato"/>
                <a:cs typeface="Lato"/>
                <a:sym typeface="Lato"/>
              </a:rPr>
              <a:t>The reward systems also need to be adjusted</a:t>
            </a:r>
            <a:r>
              <a:rPr b="1" i="1" lang="sv-SE" sz="2300">
                <a:solidFill>
                  <a:schemeClr val="dk1"/>
                </a:solidFill>
                <a:highlight>
                  <a:srgbClr val="FFFFFF"/>
                </a:highlight>
                <a:latin typeface="Lato"/>
                <a:ea typeface="Lato"/>
                <a:cs typeface="Lato"/>
                <a:sym typeface="Lato"/>
              </a:rPr>
              <a:t> </a:t>
            </a:r>
            <a:r>
              <a:rPr i="1" lang="sv-SE" sz="2300">
                <a:solidFill>
                  <a:schemeClr val="dk1"/>
                </a:solidFill>
                <a:highlight>
                  <a:srgbClr val="FFFFFF"/>
                </a:highlight>
                <a:latin typeface="Lato"/>
                <a:ea typeface="Lato"/>
                <a:cs typeface="Lato"/>
                <a:sym typeface="Lato"/>
              </a:rPr>
              <a:t>in order to support and mirror the open research landscape</a:t>
            </a:r>
            <a:r>
              <a:rPr lang="sv-SE" sz="2300">
                <a:solidFill>
                  <a:schemeClr val="dk1"/>
                </a:solidFill>
                <a:highlight>
                  <a:srgbClr val="FFFFFF"/>
                </a:highlight>
                <a:latin typeface="Lato"/>
                <a:ea typeface="Lato"/>
                <a:cs typeface="Lato"/>
                <a:sym typeface="Lato"/>
              </a:rPr>
              <a:t>.”</a:t>
            </a:r>
            <a:endParaRPr sz="2300">
              <a:solidFill>
                <a:schemeClr val="dk1"/>
              </a:solidFill>
              <a:highlight>
                <a:srgbClr val="F5F5F5"/>
              </a:highlight>
              <a:latin typeface="Lato"/>
              <a:ea typeface="Lato"/>
              <a:cs typeface="Lato"/>
              <a:sym typeface="Lato"/>
            </a:endParaRPr>
          </a:p>
          <a:p>
            <a:pPr indent="0" lvl="0" marL="0" rtl="0" algn="l">
              <a:lnSpc>
                <a:spcPct val="90000"/>
              </a:lnSpc>
              <a:spcBef>
                <a:spcPts val="0"/>
              </a:spcBef>
              <a:spcAft>
                <a:spcPts val="0"/>
              </a:spcAft>
              <a:buClr>
                <a:srgbClr val="171616"/>
              </a:buClr>
              <a:buSzPts val="2800"/>
              <a:buNone/>
            </a:pPr>
            <a:r>
              <a:rPr lang="sv-SE" sz="1400">
                <a:solidFill>
                  <a:schemeClr val="dk1"/>
                </a:solidFill>
                <a:latin typeface="Lato"/>
                <a:ea typeface="Lato"/>
                <a:cs typeface="Lato"/>
                <a:sym typeface="Lato"/>
              </a:rPr>
              <a:t>Umeå University, </a:t>
            </a:r>
            <a:r>
              <a:rPr lang="sv-SE" sz="1400" u="sng">
                <a:solidFill>
                  <a:schemeClr val="dk1"/>
                </a:solidFill>
                <a:latin typeface="Lato"/>
                <a:ea typeface="Lato"/>
                <a:cs typeface="Lato"/>
                <a:sym typeface="Lato"/>
                <a:hlinkClick r:id="rId5">
                  <a:extLst>
                    <a:ext uri="{A12FA001-AC4F-418D-AE19-62706E023703}">
                      <ahyp:hlinkClr val="tx"/>
                    </a:ext>
                  </a:extLst>
                </a:hlinkClick>
              </a:rPr>
              <a:t>Towards a new reward system for open science</a:t>
            </a:r>
            <a:r>
              <a:rPr lang="sv-SE" sz="1400">
                <a:latin typeface="Lato"/>
                <a:ea typeface="Lato"/>
                <a:cs typeface="Lato"/>
                <a:sym typeface="Lato"/>
              </a:rPr>
              <a:t>, </a:t>
            </a:r>
            <a:r>
              <a:rPr lang="sv-SE" sz="1400" u="sng">
                <a:solidFill>
                  <a:schemeClr val="dk1"/>
                </a:solidFill>
                <a:latin typeface="Lato"/>
                <a:ea typeface="Lato"/>
                <a:cs typeface="Lato"/>
                <a:sym typeface="Lato"/>
                <a:hlinkClick r:id="rId6">
                  <a:extLst>
                    <a:ext uri="{A12FA001-AC4F-418D-AE19-62706E023703}">
                      <ahyp:hlinkClr val="tx"/>
                    </a:ext>
                  </a:extLst>
                </a:hlinkClick>
              </a:rPr>
              <a:t>Sanna Isabel Ulfsparre</a:t>
            </a:r>
            <a:r>
              <a:rPr lang="sv-SE" sz="1400">
                <a:latin typeface="Lato"/>
                <a:ea typeface="Lato"/>
                <a:cs typeface="Lato"/>
                <a:sym typeface="Lato"/>
              </a:rPr>
              <a:t>, </a:t>
            </a:r>
            <a:r>
              <a:rPr lang="sv-SE" sz="1400" u="sng">
                <a:solidFill>
                  <a:schemeClr val="dk1"/>
                </a:solidFill>
                <a:latin typeface="Lato"/>
                <a:ea typeface="Lato"/>
                <a:cs typeface="Lato"/>
                <a:sym typeface="Lato"/>
                <a:hlinkClick r:id="rId7">
                  <a:extLst>
                    <a:ext uri="{A12FA001-AC4F-418D-AE19-62706E023703}">
                      <ahyp:hlinkClr val="tx"/>
                    </a:ext>
                  </a:extLst>
                </a:hlinkClick>
              </a:rPr>
              <a:t>CC BY 4.0</a:t>
            </a:r>
            <a:endParaRPr sz="1400">
              <a:solidFill>
                <a:srgbClr val="5B5B5B"/>
              </a:solidFill>
              <a:latin typeface="Lato"/>
              <a:ea typeface="Lato"/>
              <a:cs typeface="Lato"/>
              <a:sym typeface="Lato"/>
            </a:endParaRPr>
          </a:p>
          <a:p>
            <a:pPr indent="0" lvl="0" marL="0" rtl="0" algn="l">
              <a:lnSpc>
                <a:spcPct val="90000"/>
              </a:lnSpc>
              <a:spcBef>
                <a:spcPts val="0"/>
              </a:spcBef>
              <a:spcAft>
                <a:spcPts val="0"/>
              </a:spcAft>
              <a:buClr>
                <a:srgbClr val="171616"/>
              </a:buClr>
              <a:buSzPts val="2800"/>
              <a:buNone/>
            </a:pPr>
            <a:r>
              <a:t/>
            </a:r>
            <a:endParaRPr sz="1400">
              <a:solidFill>
                <a:srgbClr val="5B5B5B"/>
              </a:solidFill>
              <a:highlight>
                <a:srgbClr val="FFFFFF"/>
              </a:highlight>
            </a:endParaRPr>
          </a:p>
          <a:p>
            <a:pPr indent="0" lvl="0" marL="0" rtl="0" algn="l">
              <a:lnSpc>
                <a:spcPct val="90000"/>
              </a:lnSpc>
              <a:spcBef>
                <a:spcPts val="0"/>
              </a:spcBef>
              <a:spcAft>
                <a:spcPts val="0"/>
              </a:spcAft>
              <a:buClr>
                <a:srgbClr val="171616"/>
              </a:buClr>
              <a:buSzPts val="2800"/>
              <a:buNone/>
            </a:pPr>
            <a:r>
              <a:t/>
            </a:r>
            <a:endParaRPr sz="1400">
              <a:solidFill>
                <a:srgbClr val="5B5B5B"/>
              </a:solidFill>
              <a:highlight>
                <a:srgbClr val="FFFFFF"/>
              </a:highlight>
            </a:endParaRPr>
          </a:p>
          <a:p>
            <a:pPr indent="0" lvl="0" marL="0" rtl="0" algn="l">
              <a:lnSpc>
                <a:spcPct val="90000"/>
              </a:lnSpc>
              <a:spcBef>
                <a:spcPts val="0"/>
              </a:spcBef>
              <a:spcAft>
                <a:spcPts val="0"/>
              </a:spcAft>
              <a:buClr>
                <a:srgbClr val="171616"/>
              </a:buClr>
              <a:buSzPts val="2800"/>
              <a:buNone/>
            </a:pPr>
            <a:r>
              <a:t/>
            </a:r>
            <a:endParaRPr sz="1400">
              <a:solidFill>
                <a:srgbClr val="5B5B5B"/>
              </a:solidFill>
              <a:highlight>
                <a:srgbClr val="FFFFFF"/>
              </a:highlight>
            </a:endParaRPr>
          </a:p>
          <a:p>
            <a:pPr indent="0" lvl="0" marL="0" rtl="0" algn="l">
              <a:lnSpc>
                <a:spcPct val="90000"/>
              </a:lnSpc>
              <a:spcBef>
                <a:spcPts val="0"/>
              </a:spcBef>
              <a:spcAft>
                <a:spcPts val="0"/>
              </a:spcAft>
              <a:buClr>
                <a:srgbClr val="171616"/>
              </a:buClr>
              <a:buSzPts val="2800"/>
              <a:buNone/>
            </a:pPr>
            <a:r>
              <a:rPr lang="sv-SE" sz="2300">
                <a:solidFill>
                  <a:schemeClr val="dk1"/>
                </a:solidFill>
                <a:highlight>
                  <a:srgbClr val="FFFFFF"/>
                </a:highlight>
                <a:latin typeface="Lato"/>
                <a:ea typeface="Lato"/>
                <a:cs typeface="Lato"/>
                <a:sym typeface="Lato"/>
              </a:rPr>
              <a:t>“</a:t>
            </a:r>
            <a:r>
              <a:rPr i="1" lang="sv-SE" sz="2300">
                <a:solidFill>
                  <a:schemeClr val="dk1"/>
                </a:solidFill>
                <a:highlight>
                  <a:srgbClr val="FFFFFF"/>
                </a:highlight>
                <a:latin typeface="Lato"/>
                <a:ea typeface="Lato"/>
                <a:cs typeface="Lato"/>
                <a:sym typeface="Lato"/>
              </a:rPr>
              <a:t>Open Science will never be achieved unless accompanied by a </a:t>
            </a:r>
            <a:r>
              <a:rPr b="1" i="1" lang="sv-SE" sz="2300">
                <a:solidFill>
                  <a:schemeClr val="accent2"/>
                </a:solidFill>
                <a:highlight>
                  <a:srgbClr val="FFFFFF"/>
                </a:highlight>
                <a:latin typeface="Lato"/>
                <a:ea typeface="Lato"/>
                <a:cs typeface="Lato"/>
                <a:sym typeface="Lato"/>
              </a:rPr>
              <a:t>change</a:t>
            </a:r>
            <a:r>
              <a:rPr i="1" lang="sv-SE" sz="2300">
                <a:solidFill>
                  <a:schemeClr val="dk1"/>
                </a:solidFill>
                <a:highlight>
                  <a:srgbClr val="FFFFFF"/>
                </a:highlight>
                <a:latin typeface="Lato"/>
                <a:ea typeface="Lato"/>
                <a:cs typeface="Lato"/>
                <a:sym typeface="Lato"/>
              </a:rPr>
              <a:t> in the way researchers are </a:t>
            </a:r>
            <a:r>
              <a:rPr b="1" i="1" lang="sv-SE" sz="2300">
                <a:solidFill>
                  <a:schemeClr val="accent2"/>
                </a:solidFill>
                <a:highlight>
                  <a:srgbClr val="FFFFFF"/>
                </a:highlight>
                <a:latin typeface="Lato"/>
                <a:ea typeface="Lato"/>
                <a:cs typeface="Lato"/>
                <a:sym typeface="Lato"/>
              </a:rPr>
              <a:t>evaluated</a:t>
            </a:r>
            <a:r>
              <a:rPr i="1" lang="sv-SE" sz="2300">
                <a:solidFill>
                  <a:schemeClr val="accent2"/>
                </a:solidFill>
                <a:highlight>
                  <a:srgbClr val="FFFFFF"/>
                </a:highlight>
                <a:latin typeface="Lato"/>
                <a:ea typeface="Lato"/>
                <a:cs typeface="Lato"/>
                <a:sym typeface="Lato"/>
              </a:rPr>
              <a:t>.</a:t>
            </a:r>
            <a:r>
              <a:rPr i="1" lang="sv-SE" sz="2300">
                <a:solidFill>
                  <a:schemeClr val="dk1"/>
                </a:solidFill>
                <a:highlight>
                  <a:srgbClr val="FFFFFF"/>
                </a:highlight>
                <a:latin typeface="Lato"/>
                <a:ea typeface="Lato"/>
                <a:cs typeface="Lato"/>
                <a:sym typeface="Lato"/>
              </a:rPr>
              <a:t> Without this, no researcher, will take the proven risk of departing from the old principles that continue to paralyse scientific communications</a:t>
            </a:r>
            <a:r>
              <a:rPr lang="sv-SE" sz="2300">
                <a:solidFill>
                  <a:srgbClr val="5B5B5B"/>
                </a:solidFill>
                <a:highlight>
                  <a:schemeClr val="lt1"/>
                </a:highlight>
                <a:latin typeface="Lato"/>
                <a:ea typeface="Lato"/>
                <a:cs typeface="Lato"/>
                <a:sym typeface="Lato"/>
              </a:rPr>
              <a:t>.” </a:t>
            </a:r>
            <a:endParaRPr sz="2300">
              <a:solidFill>
                <a:srgbClr val="5B5B5B"/>
              </a:solidFill>
              <a:highlight>
                <a:schemeClr val="lt1"/>
              </a:highlight>
              <a:latin typeface="Lato"/>
              <a:ea typeface="Lato"/>
              <a:cs typeface="Lato"/>
              <a:sym typeface="Lato"/>
            </a:endParaRPr>
          </a:p>
          <a:p>
            <a:pPr indent="0" lvl="0" marL="0" rtl="0" algn="l">
              <a:lnSpc>
                <a:spcPct val="90000"/>
              </a:lnSpc>
              <a:spcBef>
                <a:spcPts val="0"/>
              </a:spcBef>
              <a:spcAft>
                <a:spcPts val="0"/>
              </a:spcAft>
              <a:buClr>
                <a:srgbClr val="171616"/>
              </a:buClr>
              <a:buSzPts val="2800"/>
              <a:buNone/>
            </a:pPr>
            <a:r>
              <a:rPr lang="sv-SE" sz="1400">
                <a:solidFill>
                  <a:schemeClr val="dk1"/>
                </a:solidFill>
                <a:highlight>
                  <a:schemeClr val="lt1"/>
                </a:highlight>
                <a:latin typeface="Lato"/>
                <a:ea typeface="Lato"/>
                <a:cs typeface="Lato"/>
                <a:sym typeface="Lato"/>
              </a:rPr>
              <a:t>European University Association, </a:t>
            </a:r>
            <a:r>
              <a:rPr lang="sv-SE" sz="1400" u="sng">
                <a:solidFill>
                  <a:schemeClr val="dk1"/>
                </a:solidFill>
                <a:highlight>
                  <a:schemeClr val="lt1"/>
                </a:highlight>
                <a:latin typeface="Lato"/>
                <a:ea typeface="Lato"/>
                <a:cs typeface="Lato"/>
                <a:sym typeface="Lato"/>
                <a:hlinkClick r:id="rId8">
                  <a:extLst>
                    <a:ext uri="{A12FA001-AC4F-418D-AE19-62706E023703}">
                      <ahyp:hlinkClr val="tx"/>
                    </a:ext>
                  </a:extLst>
                </a:hlinkClick>
              </a:rPr>
              <a:t>2019 EUA Open Science and Access Survey results</a:t>
            </a:r>
            <a:r>
              <a:rPr lang="sv-SE" sz="1400">
                <a:solidFill>
                  <a:schemeClr val="dk1"/>
                </a:solidFill>
                <a:highlight>
                  <a:schemeClr val="lt1"/>
                </a:highlight>
                <a:latin typeface="Lato"/>
                <a:ea typeface="Lato"/>
                <a:cs typeface="Lato"/>
                <a:sym typeface="Lato"/>
              </a:rPr>
              <a:t>, </a:t>
            </a:r>
            <a:r>
              <a:rPr lang="sv-SE" sz="1400" u="sng">
                <a:solidFill>
                  <a:schemeClr val="dk1"/>
                </a:solidFill>
                <a:highlight>
                  <a:schemeClr val="lt1"/>
                </a:highlight>
                <a:latin typeface="Lato"/>
                <a:ea typeface="Lato"/>
                <a:cs typeface="Lato"/>
                <a:sym typeface="Lato"/>
                <a:hlinkClick r:id="rId9">
                  <a:extLst>
                    <a:ext uri="{A12FA001-AC4F-418D-AE19-62706E023703}">
                      <ahyp:hlinkClr val="tx"/>
                    </a:ext>
                  </a:extLst>
                </a:hlinkClick>
              </a:rPr>
              <a:t>CC BY-NC 4.0</a:t>
            </a:r>
            <a:endParaRPr sz="1400">
              <a:solidFill>
                <a:schemeClr val="dk1"/>
              </a:solidFill>
              <a:highlight>
                <a:schemeClr val="lt1"/>
              </a:highlight>
              <a:latin typeface="Lato"/>
              <a:ea typeface="Lato"/>
              <a:cs typeface="Lato"/>
              <a:sym typeface="Lato"/>
            </a:endParaRPr>
          </a:p>
        </p:txBody>
      </p:sp>
      <p:sp>
        <p:nvSpPr>
          <p:cNvPr id="224" name="Google Shape;224;g306c6c483aa_0_1"/>
          <p:cNvSpPr txBox="1"/>
          <p:nvPr>
            <p:ph type="title"/>
          </p:nvPr>
        </p:nvSpPr>
        <p:spPr>
          <a:xfrm>
            <a:off x="235300" y="327450"/>
            <a:ext cx="10948800" cy="830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71616"/>
              </a:buClr>
              <a:buSzPts val="3600"/>
              <a:buFont typeface="Arial"/>
              <a:buNone/>
            </a:pPr>
            <a:r>
              <a:rPr lang="sv-SE" sz="4040">
                <a:latin typeface="Lora"/>
                <a:ea typeface="Lora"/>
                <a:cs typeface="Lora"/>
                <a:sym typeface="Lora"/>
              </a:rPr>
              <a:t>Open Science implementation issues</a:t>
            </a:r>
            <a:endParaRPr sz="4040">
              <a:latin typeface="Lora"/>
              <a:ea typeface="Lora"/>
              <a:cs typeface="Lora"/>
              <a:sym typeface="Lora"/>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g34118be586d_0_34"/>
          <p:cNvSpPr txBox="1"/>
          <p:nvPr>
            <p:ph idx="1" type="body"/>
          </p:nvPr>
        </p:nvSpPr>
        <p:spPr>
          <a:xfrm>
            <a:off x="838200" y="1486800"/>
            <a:ext cx="3925200" cy="542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sv-SE">
                <a:solidFill>
                  <a:schemeClr val="accent2"/>
                </a:solidFill>
                <a:latin typeface="Lato"/>
                <a:ea typeface="Lato"/>
                <a:cs typeface="Lato"/>
                <a:sym typeface="Lato"/>
              </a:rPr>
              <a:t>Acknowledge how?</a:t>
            </a:r>
            <a:endParaRPr>
              <a:solidFill>
                <a:schemeClr val="accent2"/>
              </a:solidFill>
              <a:latin typeface="Lato"/>
              <a:ea typeface="Lato"/>
              <a:cs typeface="Lato"/>
              <a:sym typeface="Lato"/>
            </a:endParaRPr>
          </a:p>
        </p:txBody>
      </p:sp>
      <p:sp>
        <p:nvSpPr>
          <p:cNvPr id="710" name="Google Shape;710;g34118be586d_0_34"/>
          <p:cNvSpPr txBox="1"/>
          <p:nvPr>
            <p:ph type="title"/>
          </p:nvPr>
        </p:nvSpPr>
        <p:spPr>
          <a:xfrm>
            <a:off x="838200" y="365126"/>
            <a:ext cx="95382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sv-SE">
                <a:latin typeface="Lato"/>
                <a:ea typeface="Lato"/>
                <a:cs typeface="Lato"/>
                <a:sym typeface="Lato"/>
              </a:rPr>
              <a:t>Acknowledge the others</a:t>
            </a:r>
            <a:endParaRPr>
              <a:latin typeface="Lato"/>
              <a:ea typeface="Lato"/>
              <a:cs typeface="Lato"/>
              <a:sym typeface="Lato"/>
            </a:endParaRPr>
          </a:p>
        </p:txBody>
      </p:sp>
      <p:sp>
        <p:nvSpPr>
          <p:cNvPr id="711" name="Google Shape;711;g34118be586d_0_34"/>
          <p:cNvSpPr txBox="1"/>
          <p:nvPr/>
        </p:nvSpPr>
        <p:spPr>
          <a:xfrm>
            <a:off x="8285925" y="1779100"/>
            <a:ext cx="32916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sv-SE" sz="2800" u="none" cap="none" strike="noStrike">
                <a:solidFill>
                  <a:schemeClr val="accent4"/>
                </a:solidFill>
                <a:latin typeface="Lato"/>
                <a:ea typeface="Lato"/>
                <a:cs typeface="Lato"/>
                <a:sym typeface="Lato"/>
              </a:rPr>
              <a:t>Authorship</a:t>
            </a:r>
            <a:endParaRPr b="1" i="0" sz="2800" u="none" cap="none" strike="noStrike">
              <a:solidFill>
                <a:schemeClr val="accent4"/>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sv-SE" sz="2800" u="none" cap="none" strike="noStrike">
                <a:solidFill>
                  <a:schemeClr val="accent4"/>
                </a:solidFill>
                <a:latin typeface="Lato"/>
                <a:ea typeface="Lato"/>
                <a:cs typeface="Lato"/>
                <a:sym typeface="Lato"/>
              </a:rPr>
              <a:t>Acknowledgement</a:t>
            </a:r>
            <a:endParaRPr b="1" i="0" sz="2800" u="none" cap="none" strike="noStrike">
              <a:solidFill>
                <a:schemeClr val="accent4"/>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sv-SE" sz="2800" u="none" cap="none" strike="noStrike">
                <a:solidFill>
                  <a:schemeClr val="accent4"/>
                </a:solidFill>
                <a:latin typeface="Lato"/>
                <a:ea typeface="Lato"/>
                <a:cs typeface="Lato"/>
                <a:sym typeface="Lato"/>
              </a:rPr>
              <a:t>Citation</a:t>
            </a:r>
            <a:endParaRPr b="1" i="0" sz="2800" u="none" cap="none" strike="noStrike">
              <a:solidFill>
                <a:schemeClr val="accent4"/>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g34118be586d_0_54"/>
          <p:cNvSpPr txBox="1"/>
          <p:nvPr>
            <p:ph idx="1" type="body"/>
          </p:nvPr>
        </p:nvSpPr>
        <p:spPr>
          <a:xfrm>
            <a:off x="838200" y="1486800"/>
            <a:ext cx="3925200" cy="542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sv-SE">
                <a:solidFill>
                  <a:schemeClr val="accent2"/>
                </a:solidFill>
                <a:latin typeface="Lato"/>
                <a:ea typeface="Lato"/>
                <a:cs typeface="Lato"/>
                <a:sym typeface="Lato"/>
              </a:rPr>
              <a:t>Acknowledge how?</a:t>
            </a:r>
            <a:endParaRPr>
              <a:solidFill>
                <a:schemeClr val="accent2"/>
              </a:solidFill>
              <a:latin typeface="Lato"/>
              <a:ea typeface="Lato"/>
              <a:cs typeface="Lato"/>
              <a:sym typeface="Lato"/>
            </a:endParaRPr>
          </a:p>
        </p:txBody>
      </p:sp>
      <p:sp>
        <p:nvSpPr>
          <p:cNvPr id="718" name="Google Shape;718;g34118be586d_0_54"/>
          <p:cNvSpPr txBox="1"/>
          <p:nvPr>
            <p:ph type="title"/>
          </p:nvPr>
        </p:nvSpPr>
        <p:spPr>
          <a:xfrm>
            <a:off x="838200" y="365126"/>
            <a:ext cx="95382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sv-SE">
                <a:latin typeface="Lato"/>
                <a:ea typeface="Lato"/>
                <a:cs typeface="Lato"/>
                <a:sym typeface="Lato"/>
              </a:rPr>
              <a:t>Acknowledge the others</a:t>
            </a:r>
            <a:endParaRPr>
              <a:latin typeface="Lato"/>
              <a:ea typeface="Lato"/>
              <a:cs typeface="Lato"/>
              <a:sym typeface="Lato"/>
            </a:endParaRPr>
          </a:p>
        </p:txBody>
      </p:sp>
      <p:pic>
        <p:nvPicPr>
          <p:cNvPr id="719" name="Google Shape;719;g34118be586d_0_54"/>
          <p:cNvPicPr preferRelativeResize="0"/>
          <p:nvPr/>
        </p:nvPicPr>
        <p:blipFill rotWithShape="1">
          <a:blip r:embed="rId3">
            <a:alphaModFix/>
          </a:blip>
          <a:srcRect b="0" l="0" r="0" t="0"/>
          <a:stretch/>
        </p:blipFill>
        <p:spPr>
          <a:xfrm>
            <a:off x="1715400" y="2080600"/>
            <a:ext cx="2812250" cy="4548801"/>
          </a:xfrm>
          <a:prstGeom prst="rect">
            <a:avLst/>
          </a:prstGeom>
          <a:noFill/>
          <a:ln>
            <a:noFill/>
          </a:ln>
        </p:spPr>
      </p:pic>
      <p:sp>
        <p:nvSpPr>
          <p:cNvPr id="720" name="Google Shape;720;g34118be586d_0_54"/>
          <p:cNvSpPr txBox="1"/>
          <p:nvPr/>
        </p:nvSpPr>
        <p:spPr>
          <a:xfrm>
            <a:off x="5009325" y="3684100"/>
            <a:ext cx="3291600" cy="240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sv-SE" sz="2400" u="none" cap="none" strike="noStrike">
                <a:solidFill>
                  <a:schemeClr val="dk1"/>
                </a:solidFill>
                <a:latin typeface="Lato"/>
                <a:ea typeface="Lato"/>
                <a:cs typeface="Lato"/>
                <a:sym typeface="Lato"/>
              </a:rPr>
              <a:t>Title</a:t>
            </a:r>
            <a:br>
              <a:rPr b="1" i="0" lang="sv-SE" sz="2400" u="none" cap="none" strike="noStrike">
                <a:solidFill>
                  <a:schemeClr val="dk1"/>
                </a:solidFill>
                <a:latin typeface="Lato"/>
                <a:ea typeface="Lato"/>
                <a:cs typeface="Lato"/>
                <a:sym typeface="Lato"/>
              </a:rPr>
            </a:br>
            <a:r>
              <a:rPr b="1" i="0" lang="sv-SE" sz="2400" u="none" cap="none" strike="noStrike">
                <a:solidFill>
                  <a:schemeClr val="dk1"/>
                </a:solidFill>
                <a:latin typeface="Lato"/>
                <a:ea typeface="Lato"/>
                <a:cs typeface="Lato"/>
                <a:sym typeface="Lato"/>
              </a:rPr>
              <a:t>Author</a:t>
            </a:r>
            <a:br>
              <a:rPr b="1" i="0" lang="sv-SE" sz="2400" u="none" cap="none" strike="noStrike">
                <a:solidFill>
                  <a:schemeClr val="dk1"/>
                </a:solidFill>
                <a:latin typeface="Lato"/>
                <a:ea typeface="Lato"/>
                <a:cs typeface="Lato"/>
                <a:sym typeface="Lato"/>
              </a:rPr>
            </a:br>
            <a:r>
              <a:rPr b="1" i="0" lang="sv-SE" sz="2400" u="none" cap="none" strike="noStrike">
                <a:solidFill>
                  <a:schemeClr val="dk1"/>
                </a:solidFill>
                <a:latin typeface="Lato"/>
                <a:ea typeface="Lato"/>
                <a:cs typeface="Lato"/>
                <a:sym typeface="Lato"/>
              </a:rPr>
              <a:t>Source</a:t>
            </a:r>
            <a:br>
              <a:rPr b="1" i="0" lang="sv-SE" sz="2400" u="none" cap="none" strike="noStrike">
                <a:solidFill>
                  <a:schemeClr val="dk1"/>
                </a:solidFill>
                <a:latin typeface="Lato"/>
                <a:ea typeface="Lato"/>
                <a:cs typeface="Lato"/>
                <a:sym typeface="Lato"/>
              </a:rPr>
            </a:br>
            <a:r>
              <a:rPr b="1" i="0" lang="sv-SE" sz="2400" u="none" cap="none" strike="noStrike">
                <a:solidFill>
                  <a:schemeClr val="dk1"/>
                </a:solidFill>
                <a:latin typeface="Lato"/>
                <a:ea typeface="Lato"/>
                <a:cs typeface="Lato"/>
                <a:sym typeface="Lato"/>
              </a:rPr>
              <a:t>License</a:t>
            </a:r>
            <a:br>
              <a:rPr b="1" i="0" lang="sv-SE" sz="2400" u="none" cap="none" strike="noStrike">
                <a:solidFill>
                  <a:schemeClr val="dk1"/>
                </a:solidFill>
                <a:latin typeface="Lato"/>
                <a:ea typeface="Lato"/>
                <a:cs typeface="Lato"/>
                <a:sym typeface="Lato"/>
              </a:rPr>
            </a:br>
            <a:r>
              <a:rPr b="1" i="0" lang="sv-SE" sz="2400" u="none" cap="none" strike="noStrike">
                <a:solidFill>
                  <a:schemeClr val="dk1"/>
                </a:solidFill>
                <a:latin typeface="Lato"/>
                <a:ea typeface="Lato"/>
                <a:cs typeface="Lato"/>
                <a:sym typeface="Lato"/>
              </a:rPr>
              <a:t>URL</a:t>
            </a:r>
            <a:endParaRPr b="1" i="0" sz="2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rPr b="1" i="0" lang="sv-SE" sz="2400" u="none" cap="none" strike="noStrike">
                <a:solidFill>
                  <a:schemeClr val="dk1"/>
                </a:solidFill>
                <a:latin typeface="Lato"/>
                <a:ea typeface="Lato"/>
                <a:cs typeface="Lato"/>
                <a:sym typeface="Lato"/>
              </a:rPr>
              <a:t>Contribution level</a:t>
            </a:r>
            <a:endParaRPr b="1" i="0" sz="2400" u="none" cap="none" strike="noStrike">
              <a:solidFill>
                <a:schemeClr val="dk1"/>
              </a:solidFill>
              <a:latin typeface="Lato"/>
              <a:ea typeface="Lato"/>
              <a:cs typeface="Lato"/>
              <a:sym typeface="Lato"/>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g3418051a5aa_0_0"/>
          <p:cNvSpPr txBox="1"/>
          <p:nvPr>
            <p:ph idx="1" type="body"/>
          </p:nvPr>
        </p:nvSpPr>
        <p:spPr>
          <a:xfrm>
            <a:off x="838200" y="1486800"/>
            <a:ext cx="3925200" cy="542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sv-SE">
                <a:solidFill>
                  <a:schemeClr val="accent2"/>
                </a:solidFill>
                <a:latin typeface="Lato"/>
                <a:ea typeface="Lato"/>
                <a:cs typeface="Lato"/>
                <a:sym typeface="Lato"/>
              </a:rPr>
              <a:t>Acknowledge how?</a:t>
            </a:r>
            <a:endParaRPr>
              <a:solidFill>
                <a:schemeClr val="accent2"/>
              </a:solidFill>
              <a:latin typeface="Lato"/>
              <a:ea typeface="Lato"/>
              <a:cs typeface="Lato"/>
              <a:sym typeface="Lato"/>
            </a:endParaRPr>
          </a:p>
        </p:txBody>
      </p:sp>
      <p:sp>
        <p:nvSpPr>
          <p:cNvPr id="727" name="Google Shape;727;g3418051a5aa_0_0"/>
          <p:cNvSpPr txBox="1"/>
          <p:nvPr>
            <p:ph type="title"/>
          </p:nvPr>
        </p:nvSpPr>
        <p:spPr>
          <a:xfrm>
            <a:off x="838200" y="365126"/>
            <a:ext cx="95382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sv-SE">
                <a:latin typeface="Lato"/>
                <a:ea typeface="Lato"/>
                <a:cs typeface="Lato"/>
                <a:sym typeface="Lato"/>
              </a:rPr>
              <a:t>Acknowledge the others</a:t>
            </a:r>
            <a:endParaRPr>
              <a:latin typeface="Lato"/>
              <a:ea typeface="Lato"/>
              <a:cs typeface="Lato"/>
              <a:sym typeface="Lato"/>
            </a:endParaRPr>
          </a:p>
        </p:txBody>
      </p:sp>
      <p:pic>
        <p:nvPicPr>
          <p:cNvPr id="728" name="Google Shape;728;g3418051a5aa_0_0"/>
          <p:cNvPicPr preferRelativeResize="0"/>
          <p:nvPr/>
        </p:nvPicPr>
        <p:blipFill rotWithShape="1">
          <a:blip r:embed="rId3">
            <a:alphaModFix/>
          </a:blip>
          <a:srcRect b="0" l="0" r="0" t="0"/>
          <a:stretch/>
        </p:blipFill>
        <p:spPr>
          <a:xfrm>
            <a:off x="1715400" y="2080600"/>
            <a:ext cx="2812250" cy="4548801"/>
          </a:xfrm>
          <a:prstGeom prst="rect">
            <a:avLst/>
          </a:prstGeom>
          <a:noFill/>
          <a:ln>
            <a:noFill/>
          </a:ln>
        </p:spPr>
      </p:pic>
      <p:sp>
        <p:nvSpPr>
          <p:cNvPr id="729" name="Google Shape;729;g3418051a5aa_0_0"/>
          <p:cNvSpPr txBox="1"/>
          <p:nvPr/>
        </p:nvSpPr>
        <p:spPr>
          <a:xfrm>
            <a:off x="6305800" y="2262900"/>
            <a:ext cx="3589800" cy="363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sv-SE" sz="2800" u="none" cap="none" strike="noStrike">
                <a:solidFill>
                  <a:schemeClr val="accent2"/>
                </a:solidFill>
                <a:latin typeface="Lato"/>
                <a:ea typeface="Lato"/>
                <a:cs typeface="Lato"/>
                <a:sym typeface="Lato"/>
              </a:rPr>
              <a:t>Metadata</a:t>
            </a:r>
            <a:endParaRPr b="1" i="0" sz="28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sv-SE" sz="2800" u="none" cap="none" strike="noStrike">
                <a:solidFill>
                  <a:schemeClr val="accent2"/>
                </a:solidFill>
                <a:latin typeface="Lato"/>
                <a:ea typeface="Lato"/>
                <a:cs typeface="Lato"/>
                <a:sym typeface="Lato"/>
              </a:rPr>
              <a:t>README</a:t>
            </a:r>
            <a:endParaRPr b="1" i="0" sz="28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sv-SE" sz="2800" u="none" cap="none" strike="noStrike">
                <a:solidFill>
                  <a:schemeClr val="accent2"/>
                </a:solidFill>
                <a:latin typeface="Lato"/>
                <a:ea typeface="Lato"/>
                <a:cs typeface="Lato"/>
                <a:sym typeface="Lato"/>
              </a:rPr>
              <a:t>In-text/ verbal</a:t>
            </a:r>
            <a:endParaRPr b="1" i="0" sz="28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sv-SE" sz="2800" u="none" cap="none" strike="noStrike">
                <a:solidFill>
                  <a:schemeClr val="accent2"/>
                </a:solidFill>
                <a:latin typeface="Lato"/>
                <a:ea typeface="Lato"/>
                <a:cs typeface="Lato"/>
                <a:sym typeface="Lato"/>
              </a:rPr>
              <a:t>Dedicated slide</a:t>
            </a:r>
            <a:br>
              <a:rPr b="1" i="0" lang="sv-SE" sz="2800" u="none" cap="none" strike="noStrike">
                <a:solidFill>
                  <a:schemeClr val="accent2"/>
                </a:solidFill>
                <a:latin typeface="Lato"/>
                <a:ea typeface="Lato"/>
                <a:cs typeface="Lato"/>
                <a:sym typeface="Lato"/>
              </a:rPr>
            </a:br>
            <a:r>
              <a:rPr b="1" i="0" lang="sv-SE" sz="2800" u="none" cap="none" strike="noStrike">
                <a:solidFill>
                  <a:schemeClr val="accent2"/>
                </a:solidFill>
                <a:latin typeface="Lato"/>
                <a:ea typeface="Lato"/>
                <a:cs typeface="Lato"/>
                <a:sym typeface="Lato"/>
              </a:rPr>
              <a:t>Cover page</a:t>
            </a:r>
            <a:br>
              <a:rPr b="1" i="0" lang="sv-SE" sz="2800" u="none" cap="none" strike="noStrike">
                <a:solidFill>
                  <a:schemeClr val="accent2"/>
                </a:solidFill>
                <a:latin typeface="Lato"/>
                <a:ea typeface="Lato"/>
                <a:cs typeface="Lato"/>
                <a:sym typeface="Lato"/>
              </a:rPr>
            </a:br>
            <a:r>
              <a:rPr b="1" i="0" lang="sv-SE" sz="2800" u="none" cap="none" strike="noStrike">
                <a:solidFill>
                  <a:schemeClr val="accent2"/>
                </a:solidFill>
                <a:latin typeface="Lato"/>
                <a:ea typeface="Lato"/>
                <a:cs typeface="Lato"/>
                <a:sym typeface="Lato"/>
              </a:rPr>
              <a:t>Page Footer</a:t>
            </a:r>
            <a:endParaRPr b="1" i="0" sz="28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sv-SE" sz="2800" u="none" cap="none" strike="noStrike">
                <a:solidFill>
                  <a:schemeClr val="accent2"/>
                </a:solidFill>
                <a:latin typeface="Lato"/>
                <a:ea typeface="Lato"/>
                <a:cs typeface="Lato"/>
                <a:sym typeface="Lato"/>
              </a:rPr>
              <a:t>“Cite as”/ License file</a:t>
            </a:r>
            <a:br>
              <a:rPr b="1" i="0" lang="sv-SE" sz="2800" u="none" cap="none" strike="noStrike">
                <a:solidFill>
                  <a:schemeClr val="accent2"/>
                </a:solidFill>
                <a:latin typeface="Lato"/>
                <a:ea typeface="Lato"/>
                <a:cs typeface="Lato"/>
                <a:sym typeface="Lato"/>
              </a:rPr>
            </a:br>
            <a:endParaRPr b="1" i="0" sz="2800" u="none" cap="none" strike="noStrike">
              <a:solidFill>
                <a:schemeClr val="accent2"/>
              </a:solidFill>
              <a:latin typeface="Lato"/>
              <a:ea typeface="Lato"/>
              <a:cs typeface="Lato"/>
              <a:sym typeface="Lato"/>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pic>
        <p:nvPicPr>
          <p:cNvPr id="735" name="Google Shape;735;g341c1aff507_4_6"/>
          <p:cNvPicPr preferRelativeResize="0"/>
          <p:nvPr/>
        </p:nvPicPr>
        <p:blipFill rotWithShape="1">
          <a:blip r:embed="rId3">
            <a:alphaModFix/>
          </a:blip>
          <a:srcRect b="0" l="0" r="0" t="0"/>
          <a:stretch/>
        </p:blipFill>
        <p:spPr>
          <a:xfrm>
            <a:off x="152400" y="152400"/>
            <a:ext cx="7103119" cy="6553200"/>
          </a:xfrm>
          <a:prstGeom prst="rect">
            <a:avLst/>
          </a:prstGeom>
          <a:noFill/>
          <a:ln>
            <a:noFill/>
          </a:ln>
        </p:spPr>
      </p:pic>
      <p:sp>
        <p:nvSpPr>
          <p:cNvPr id="736" name="Google Shape;736;g341c1aff507_4_6"/>
          <p:cNvSpPr txBox="1"/>
          <p:nvPr/>
        </p:nvSpPr>
        <p:spPr>
          <a:xfrm>
            <a:off x="7816100" y="2887750"/>
            <a:ext cx="4014000" cy="153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sv-SE" sz="2800" u="none" cap="none" strike="noStrike">
                <a:solidFill>
                  <a:schemeClr val="accent4"/>
                </a:solidFill>
                <a:latin typeface="Lato"/>
                <a:ea typeface="Lato"/>
                <a:cs typeface="Lato"/>
                <a:sym typeface="Lato"/>
              </a:rPr>
              <a:t>Read more:</a:t>
            </a:r>
            <a:endParaRPr b="0" i="0" sz="2800" u="none" cap="none" strike="noStrike">
              <a:solidFill>
                <a:schemeClr val="accent4"/>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0" lang="sv-SE" sz="1400" u="sng" cap="none" strike="noStrike">
                <a:solidFill>
                  <a:schemeClr val="hlink"/>
                </a:solidFill>
                <a:latin typeface="Lato"/>
                <a:ea typeface="Lato"/>
                <a:cs typeface="Lato"/>
                <a:sym typeface="Lato"/>
                <a:hlinkClick r:id="rId4"/>
              </a:rPr>
              <a:t>https://doi.org/10.1371/journal.pcbi.1010476</a:t>
            </a:r>
            <a:endParaRPr b="0" i="0" sz="3100" u="none" cap="none" strike="noStrike">
              <a:solidFill>
                <a:schemeClr val="accent4"/>
              </a:solidFill>
              <a:latin typeface="Lato"/>
              <a:ea typeface="Lato"/>
              <a:cs typeface="Lato"/>
              <a:sym typeface="La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g34118be586d_0_0"/>
          <p:cNvSpPr txBox="1"/>
          <p:nvPr>
            <p:ph idx="1" type="body"/>
          </p:nvPr>
        </p:nvSpPr>
        <p:spPr>
          <a:xfrm>
            <a:off x="838200" y="1791601"/>
            <a:ext cx="10515600" cy="830100"/>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115000"/>
              </a:lnSpc>
              <a:spcBef>
                <a:spcPts val="1200"/>
              </a:spcBef>
              <a:spcAft>
                <a:spcPts val="0"/>
              </a:spcAft>
              <a:buClr>
                <a:schemeClr val="dk1"/>
              </a:buClr>
              <a:buSzPts val="605"/>
              <a:buFont typeface="Arial"/>
              <a:buNone/>
            </a:pPr>
            <a:r>
              <a:rPr b="1" lang="sv-SE" sz="5103">
                <a:solidFill>
                  <a:schemeClr val="accent4"/>
                </a:solidFill>
                <a:latin typeface="Lato"/>
                <a:ea typeface="Lato"/>
                <a:cs typeface="Lato"/>
                <a:sym typeface="Lato"/>
              </a:rPr>
              <a:t>PLACE THE LICENSE IN THE MOST EVIDENT PLACE</a:t>
            </a:r>
            <a:endParaRPr b="1" sz="5103">
              <a:solidFill>
                <a:schemeClr val="accent4"/>
              </a:solidFill>
              <a:latin typeface="Lato"/>
              <a:ea typeface="Lato"/>
              <a:cs typeface="Lato"/>
              <a:sym typeface="Lato"/>
            </a:endParaRPr>
          </a:p>
          <a:p>
            <a:pPr indent="0" lvl="0" marL="0" rtl="0" algn="l">
              <a:lnSpc>
                <a:spcPct val="90000"/>
              </a:lnSpc>
              <a:spcBef>
                <a:spcPts val="1200"/>
              </a:spcBef>
              <a:spcAft>
                <a:spcPts val="0"/>
              </a:spcAft>
              <a:buSzPct val="116883"/>
              <a:buNone/>
            </a:pPr>
            <a:r>
              <a:t/>
            </a:r>
            <a:endParaRPr/>
          </a:p>
        </p:txBody>
      </p:sp>
      <p:sp>
        <p:nvSpPr>
          <p:cNvPr id="743" name="Google Shape;743;g34118be586d_0_0"/>
          <p:cNvSpPr txBox="1"/>
          <p:nvPr>
            <p:ph type="title"/>
          </p:nvPr>
        </p:nvSpPr>
        <p:spPr>
          <a:xfrm>
            <a:off x="838200" y="365126"/>
            <a:ext cx="95382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sv-SE">
                <a:latin typeface="Lato"/>
                <a:ea typeface="Lato"/>
                <a:cs typeface="Lato"/>
                <a:sym typeface="Lato"/>
              </a:rPr>
              <a:t>Make it easy for others</a:t>
            </a:r>
            <a:endParaRPr>
              <a:latin typeface="Lato"/>
              <a:ea typeface="Lato"/>
              <a:cs typeface="Lato"/>
              <a:sym typeface="Lato"/>
            </a:endParaRPr>
          </a:p>
        </p:txBody>
      </p:sp>
      <p:sp>
        <p:nvSpPr>
          <p:cNvPr id="744" name="Google Shape;744;g34118be586d_0_0"/>
          <p:cNvSpPr txBox="1"/>
          <p:nvPr>
            <p:ph idx="1" type="body"/>
          </p:nvPr>
        </p:nvSpPr>
        <p:spPr>
          <a:xfrm>
            <a:off x="838200" y="2782201"/>
            <a:ext cx="10515600" cy="830100"/>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115000"/>
              </a:lnSpc>
              <a:spcBef>
                <a:spcPts val="1200"/>
              </a:spcBef>
              <a:spcAft>
                <a:spcPts val="0"/>
              </a:spcAft>
              <a:buSzPct val="64133"/>
              <a:buNone/>
            </a:pPr>
            <a:r>
              <a:rPr b="1" lang="sv-SE" sz="5103">
                <a:solidFill>
                  <a:schemeClr val="accent2"/>
                </a:solidFill>
                <a:latin typeface="Lato"/>
                <a:ea typeface="Lato"/>
                <a:cs typeface="Lato"/>
                <a:sym typeface="Lato"/>
              </a:rPr>
              <a:t>PROVIDE “CITE AS” INFORMATION</a:t>
            </a:r>
            <a:endParaRPr b="1" sz="5103">
              <a:solidFill>
                <a:schemeClr val="accent2"/>
              </a:solidFill>
              <a:latin typeface="Lato"/>
              <a:ea typeface="Lato"/>
              <a:cs typeface="Lato"/>
              <a:sym typeface="Lato"/>
            </a:endParaRPr>
          </a:p>
          <a:p>
            <a:pPr indent="0" lvl="0" marL="0" rtl="0" algn="l">
              <a:lnSpc>
                <a:spcPct val="90000"/>
              </a:lnSpc>
              <a:spcBef>
                <a:spcPts val="1200"/>
              </a:spcBef>
              <a:spcAft>
                <a:spcPts val="0"/>
              </a:spcAft>
              <a:buSzPct val="116883"/>
              <a:buNone/>
            </a:pPr>
            <a:r>
              <a:t/>
            </a:r>
            <a:endParaRPr/>
          </a:p>
        </p:txBody>
      </p:sp>
      <p:sp>
        <p:nvSpPr>
          <p:cNvPr id="745" name="Google Shape;745;g34118be586d_0_0"/>
          <p:cNvSpPr txBox="1"/>
          <p:nvPr>
            <p:ph idx="1" type="body"/>
          </p:nvPr>
        </p:nvSpPr>
        <p:spPr>
          <a:xfrm>
            <a:off x="838200" y="3772800"/>
            <a:ext cx="10515600" cy="830100"/>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115000"/>
              </a:lnSpc>
              <a:spcBef>
                <a:spcPts val="1200"/>
              </a:spcBef>
              <a:spcAft>
                <a:spcPts val="0"/>
              </a:spcAft>
              <a:buSzPct val="64133"/>
              <a:buNone/>
            </a:pPr>
            <a:r>
              <a:rPr b="1" lang="sv-SE" sz="5103">
                <a:solidFill>
                  <a:schemeClr val="accent4"/>
                </a:solidFill>
                <a:latin typeface="Lato"/>
                <a:ea typeface="Lato"/>
                <a:cs typeface="Lato"/>
                <a:sym typeface="Lato"/>
              </a:rPr>
              <a:t>METADATA!</a:t>
            </a:r>
            <a:endParaRPr b="1" sz="5103">
              <a:solidFill>
                <a:schemeClr val="accent4"/>
              </a:solidFill>
              <a:latin typeface="Lato"/>
              <a:ea typeface="Lato"/>
              <a:cs typeface="Lato"/>
              <a:sym typeface="Lato"/>
            </a:endParaRPr>
          </a:p>
          <a:p>
            <a:pPr indent="0" lvl="0" marL="0" rtl="0" algn="l">
              <a:lnSpc>
                <a:spcPct val="90000"/>
              </a:lnSpc>
              <a:spcBef>
                <a:spcPts val="1200"/>
              </a:spcBef>
              <a:spcAft>
                <a:spcPts val="0"/>
              </a:spcAft>
              <a:buSzPct val="116883"/>
              <a:buNone/>
            </a:pPr>
            <a:r>
              <a:t/>
            </a:r>
            <a:endParaRPr/>
          </a:p>
        </p:txBody>
      </p:sp>
      <p:sp>
        <p:nvSpPr>
          <p:cNvPr id="746" name="Google Shape;746;g34118be586d_0_0"/>
          <p:cNvSpPr txBox="1"/>
          <p:nvPr>
            <p:ph idx="1" type="body"/>
          </p:nvPr>
        </p:nvSpPr>
        <p:spPr>
          <a:xfrm>
            <a:off x="838200" y="4763400"/>
            <a:ext cx="5908800" cy="830100"/>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115000"/>
              </a:lnSpc>
              <a:spcBef>
                <a:spcPts val="1200"/>
              </a:spcBef>
              <a:spcAft>
                <a:spcPts val="0"/>
              </a:spcAft>
              <a:buSzPct val="64133"/>
              <a:buNone/>
            </a:pPr>
            <a:r>
              <a:rPr b="1" lang="sv-SE" sz="5103">
                <a:solidFill>
                  <a:schemeClr val="accent2"/>
                </a:solidFill>
                <a:latin typeface="Lato"/>
                <a:ea typeface="Lato"/>
                <a:cs typeface="Lato"/>
                <a:sym typeface="Lato"/>
              </a:rPr>
              <a:t>PROMOTE BEST PRACTICES</a:t>
            </a:r>
            <a:endParaRPr b="1" sz="5103">
              <a:solidFill>
                <a:schemeClr val="accent2"/>
              </a:solidFill>
              <a:latin typeface="Lato"/>
              <a:ea typeface="Lato"/>
              <a:cs typeface="Lato"/>
              <a:sym typeface="Lato"/>
            </a:endParaRPr>
          </a:p>
          <a:p>
            <a:pPr indent="0" lvl="0" marL="0" rtl="0" algn="l">
              <a:lnSpc>
                <a:spcPct val="90000"/>
              </a:lnSpc>
              <a:spcBef>
                <a:spcPts val="1200"/>
              </a:spcBef>
              <a:spcAft>
                <a:spcPts val="0"/>
              </a:spcAft>
              <a:buSzPct val="116883"/>
              <a:buNone/>
            </a:pPr>
            <a:r>
              <a:t/>
            </a:r>
            <a:endParaRPr/>
          </a:p>
        </p:txBody>
      </p:sp>
      <p:sp>
        <p:nvSpPr>
          <p:cNvPr id="747" name="Google Shape;747;g34118be586d_0_0"/>
          <p:cNvSpPr txBox="1"/>
          <p:nvPr/>
        </p:nvSpPr>
        <p:spPr>
          <a:xfrm>
            <a:off x="9595750" y="6460275"/>
            <a:ext cx="25104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sv-SE" sz="800" u="sng" cap="none" strike="noStrike">
                <a:solidFill>
                  <a:schemeClr val="hlink"/>
                </a:solidFill>
                <a:latin typeface="Arial"/>
                <a:ea typeface="Arial"/>
                <a:cs typeface="Arial"/>
                <a:sym typeface="Arial"/>
                <a:hlinkClick r:id="rId3"/>
              </a:rPr>
              <a:t>Icons by Harryarts on Freepik CC BY</a:t>
            </a:r>
            <a:endParaRPr b="0" i="0" sz="800" u="none" cap="none" strike="noStrike">
              <a:solidFill>
                <a:srgbClr val="171616"/>
              </a:solidFill>
              <a:latin typeface="Arial"/>
              <a:ea typeface="Arial"/>
              <a:cs typeface="Arial"/>
              <a:sym typeface="Arial"/>
            </a:endParaRPr>
          </a:p>
        </p:txBody>
      </p:sp>
      <p:pic>
        <p:nvPicPr>
          <p:cNvPr id="748" name="Google Shape;748;g34118be586d_0_0" title="arrows.jpg"/>
          <p:cNvPicPr preferRelativeResize="0"/>
          <p:nvPr/>
        </p:nvPicPr>
        <p:blipFill rotWithShape="1">
          <a:blip r:embed="rId4">
            <a:alphaModFix/>
          </a:blip>
          <a:srcRect b="0" l="0" r="0" t="0"/>
          <a:stretch/>
        </p:blipFill>
        <p:spPr>
          <a:xfrm>
            <a:off x="7047554" y="3849001"/>
            <a:ext cx="3407412" cy="20945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g341c1aff507_3_31"/>
          <p:cNvSpPr txBox="1"/>
          <p:nvPr>
            <p:ph idx="1" type="body"/>
          </p:nvPr>
        </p:nvSpPr>
        <p:spPr>
          <a:xfrm>
            <a:off x="-318250" y="1559775"/>
            <a:ext cx="9614700" cy="4690200"/>
          </a:xfrm>
          <a:prstGeom prst="rect">
            <a:avLst/>
          </a:prstGeom>
          <a:noFill/>
          <a:ln>
            <a:noFill/>
          </a:ln>
        </p:spPr>
        <p:txBody>
          <a:bodyPr anchorCtr="0" anchor="t" bIns="45700" lIns="91425" spcFirstLastPara="1" rIns="91425" wrap="square" tIns="45700">
            <a:normAutofit/>
          </a:bodyPr>
          <a:lstStyle/>
          <a:p>
            <a:pPr indent="0" lvl="0" marL="0" rtl="0" algn="ctr">
              <a:lnSpc>
                <a:spcPct val="150000"/>
              </a:lnSpc>
              <a:spcBef>
                <a:spcPts val="0"/>
              </a:spcBef>
              <a:spcAft>
                <a:spcPts val="0"/>
              </a:spcAft>
              <a:buSzPts val="1800"/>
              <a:buNone/>
            </a:pPr>
            <a:r>
              <a:t/>
            </a:r>
            <a:endParaRPr b="1" sz="1500">
              <a:latin typeface="Lora"/>
              <a:ea typeface="Lora"/>
              <a:cs typeface="Lora"/>
              <a:sym typeface="Lora"/>
            </a:endParaRPr>
          </a:p>
          <a:p>
            <a:pPr indent="0" lvl="0" marL="0" rtl="0" algn="ctr">
              <a:lnSpc>
                <a:spcPct val="150000"/>
              </a:lnSpc>
              <a:spcBef>
                <a:spcPts val="0"/>
              </a:spcBef>
              <a:spcAft>
                <a:spcPts val="0"/>
              </a:spcAft>
              <a:buSzPts val="1800"/>
              <a:buNone/>
            </a:pPr>
            <a:r>
              <a:rPr b="1" lang="sv-SE" sz="5800">
                <a:solidFill>
                  <a:schemeClr val="accent2"/>
                </a:solidFill>
                <a:latin typeface="Lora"/>
                <a:ea typeface="Lora"/>
                <a:cs typeface="Lora"/>
                <a:sym typeface="Lora"/>
              </a:rPr>
              <a:t>Open Science practices already </a:t>
            </a:r>
            <a:br>
              <a:rPr b="1" lang="sv-SE" sz="5800">
                <a:solidFill>
                  <a:schemeClr val="accent2"/>
                </a:solidFill>
                <a:latin typeface="Lora"/>
                <a:ea typeface="Lora"/>
                <a:cs typeface="Lora"/>
                <a:sym typeface="Lora"/>
              </a:rPr>
            </a:br>
            <a:r>
              <a:rPr b="1" lang="sv-SE" sz="5800">
                <a:solidFill>
                  <a:schemeClr val="accent2"/>
                </a:solidFill>
                <a:latin typeface="Lora"/>
                <a:ea typeface="Lora"/>
                <a:cs typeface="Lora"/>
                <a:sym typeface="Lora"/>
              </a:rPr>
              <a:t>make the difference</a:t>
            </a:r>
            <a:r>
              <a:rPr b="1" lang="sv-SE" sz="5800">
                <a:latin typeface="Lora"/>
                <a:ea typeface="Lora"/>
                <a:cs typeface="Lora"/>
                <a:sym typeface="Lora"/>
              </a:rPr>
              <a:t> </a:t>
            </a:r>
            <a:endParaRPr/>
          </a:p>
        </p:txBody>
      </p:sp>
      <p:pic>
        <p:nvPicPr>
          <p:cNvPr id="755" name="Google Shape;755;g341c1aff507_3_31"/>
          <p:cNvPicPr preferRelativeResize="0"/>
          <p:nvPr/>
        </p:nvPicPr>
        <p:blipFill rotWithShape="1">
          <a:blip r:embed="rId3">
            <a:alphaModFix/>
          </a:blip>
          <a:srcRect b="0" l="0" r="0" t="0"/>
          <a:stretch/>
        </p:blipFill>
        <p:spPr>
          <a:xfrm>
            <a:off x="8721550" y="2234475"/>
            <a:ext cx="3241849" cy="324184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g341bfd5f0db_0_0"/>
          <p:cNvSpPr txBox="1"/>
          <p:nvPr>
            <p:ph type="title"/>
          </p:nvPr>
        </p:nvSpPr>
        <p:spPr>
          <a:xfrm>
            <a:off x="838200" y="365126"/>
            <a:ext cx="9538200" cy="830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27500"/>
              <a:buFont typeface="Arial"/>
              <a:buNone/>
            </a:pPr>
            <a:r>
              <a:rPr lang="sv-SE"/>
              <a:t>OS is working to researchers’ advantage</a:t>
            </a:r>
            <a:endParaRPr/>
          </a:p>
        </p:txBody>
      </p:sp>
      <p:pic>
        <p:nvPicPr>
          <p:cNvPr id="762" name="Google Shape;762;g341bfd5f0db_0_0"/>
          <p:cNvPicPr preferRelativeResize="0"/>
          <p:nvPr/>
        </p:nvPicPr>
        <p:blipFill rotWithShape="1">
          <a:blip r:embed="rId3">
            <a:alphaModFix/>
          </a:blip>
          <a:srcRect b="0" l="0" r="0" t="0"/>
          <a:stretch/>
        </p:blipFill>
        <p:spPr>
          <a:xfrm>
            <a:off x="8278574" y="1347625"/>
            <a:ext cx="3750325" cy="3281525"/>
          </a:xfrm>
          <a:prstGeom prst="rect">
            <a:avLst/>
          </a:prstGeom>
          <a:noFill/>
          <a:ln>
            <a:noFill/>
          </a:ln>
        </p:spPr>
      </p:pic>
      <p:sp>
        <p:nvSpPr>
          <p:cNvPr id="763" name="Google Shape;763;g341bfd5f0db_0_0"/>
          <p:cNvSpPr txBox="1"/>
          <p:nvPr>
            <p:ph idx="1" type="body"/>
          </p:nvPr>
        </p:nvSpPr>
        <p:spPr>
          <a:xfrm>
            <a:off x="8048076" y="4961975"/>
            <a:ext cx="3921000" cy="8301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115000"/>
              </a:lnSpc>
              <a:spcBef>
                <a:spcPts val="1200"/>
              </a:spcBef>
              <a:spcAft>
                <a:spcPts val="0"/>
              </a:spcAft>
              <a:buSzPct val="75000"/>
              <a:buNone/>
            </a:pPr>
            <a:r>
              <a:rPr b="1" lang="sv-SE" sz="9600">
                <a:solidFill>
                  <a:schemeClr val="accent2"/>
                </a:solidFill>
                <a:latin typeface="Lato"/>
                <a:ea typeface="Lato"/>
                <a:cs typeface="Lato"/>
                <a:sym typeface="Lato"/>
              </a:rPr>
              <a:t>open data and pre-prints result in more citations</a:t>
            </a:r>
            <a:endParaRPr b="1" sz="9600">
              <a:solidFill>
                <a:schemeClr val="accent2"/>
              </a:solidFill>
              <a:latin typeface="Lato"/>
              <a:ea typeface="Lato"/>
              <a:cs typeface="Lato"/>
              <a:sym typeface="Lato"/>
            </a:endParaRPr>
          </a:p>
          <a:p>
            <a:pPr indent="0" lvl="0" marL="0" rtl="0" algn="l">
              <a:lnSpc>
                <a:spcPct val="100000"/>
              </a:lnSpc>
              <a:spcBef>
                <a:spcPts val="1200"/>
              </a:spcBef>
              <a:spcAft>
                <a:spcPts val="0"/>
              </a:spcAft>
              <a:buSzPct val="167441"/>
              <a:buNone/>
            </a:pPr>
            <a:r>
              <a:rPr lang="sv-SE" sz="4300" u="sng">
                <a:solidFill>
                  <a:schemeClr val="hlink"/>
                </a:solidFill>
                <a:hlinkClick r:id="rId4"/>
              </a:rPr>
              <a:t>https://doi.org/10.48550/arXiv.2404.16171</a:t>
            </a:r>
            <a:endParaRPr b="1" sz="8303">
              <a:solidFill>
                <a:schemeClr val="accent2"/>
              </a:solidFill>
              <a:latin typeface="Lato"/>
              <a:ea typeface="Lato"/>
              <a:cs typeface="Lato"/>
              <a:sym typeface="Lato"/>
            </a:endParaRPr>
          </a:p>
          <a:p>
            <a:pPr indent="0" lvl="0" marL="0" rtl="0" algn="l">
              <a:lnSpc>
                <a:spcPct val="90000"/>
              </a:lnSpc>
              <a:spcBef>
                <a:spcPts val="1000"/>
              </a:spcBef>
              <a:spcAft>
                <a:spcPts val="0"/>
              </a:spcAft>
              <a:buSzPct val="257142"/>
              <a:buNone/>
            </a:pPr>
            <a:r>
              <a:t/>
            </a:r>
            <a:endParaRPr/>
          </a:p>
        </p:txBody>
      </p:sp>
      <p:pic>
        <p:nvPicPr>
          <p:cNvPr id="764" name="Google Shape;764;g341bfd5f0db_0_0"/>
          <p:cNvPicPr preferRelativeResize="0"/>
          <p:nvPr/>
        </p:nvPicPr>
        <p:blipFill rotWithShape="1">
          <a:blip r:embed="rId5">
            <a:alphaModFix/>
          </a:blip>
          <a:srcRect b="0" l="0" r="0" t="0"/>
          <a:stretch/>
        </p:blipFill>
        <p:spPr>
          <a:xfrm>
            <a:off x="152400" y="1347625"/>
            <a:ext cx="3498475" cy="2952849"/>
          </a:xfrm>
          <a:prstGeom prst="rect">
            <a:avLst/>
          </a:prstGeom>
          <a:noFill/>
          <a:ln>
            <a:noFill/>
          </a:ln>
        </p:spPr>
      </p:pic>
      <p:sp>
        <p:nvSpPr>
          <p:cNvPr id="765" name="Google Shape;765;g341bfd5f0db_0_0"/>
          <p:cNvSpPr txBox="1"/>
          <p:nvPr>
            <p:ph idx="1" type="body"/>
          </p:nvPr>
        </p:nvSpPr>
        <p:spPr>
          <a:xfrm>
            <a:off x="123276" y="4504775"/>
            <a:ext cx="3921000" cy="8301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115000"/>
              </a:lnSpc>
              <a:spcBef>
                <a:spcPts val="1200"/>
              </a:spcBef>
              <a:spcAft>
                <a:spcPts val="0"/>
              </a:spcAft>
              <a:buSzPct val="75000"/>
              <a:buNone/>
            </a:pPr>
            <a:r>
              <a:rPr b="1" lang="sv-SE" sz="9600">
                <a:solidFill>
                  <a:schemeClr val="accent2"/>
                </a:solidFill>
                <a:latin typeface="Lato"/>
                <a:ea typeface="Lato"/>
                <a:cs typeface="Lato"/>
                <a:sym typeface="Lato"/>
              </a:rPr>
              <a:t>open data, code and pre-prints result in more citations</a:t>
            </a:r>
            <a:endParaRPr b="1" sz="9600">
              <a:solidFill>
                <a:schemeClr val="accent2"/>
              </a:solidFill>
              <a:latin typeface="Lato"/>
              <a:ea typeface="Lato"/>
              <a:cs typeface="Lato"/>
              <a:sym typeface="Lato"/>
            </a:endParaRPr>
          </a:p>
          <a:p>
            <a:pPr indent="0" lvl="0" marL="0" rtl="0" algn="l">
              <a:lnSpc>
                <a:spcPct val="100000"/>
              </a:lnSpc>
              <a:spcBef>
                <a:spcPts val="1200"/>
              </a:spcBef>
              <a:spcAft>
                <a:spcPts val="0"/>
              </a:spcAft>
              <a:buSzPct val="167441"/>
              <a:buNone/>
            </a:pPr>
            <a:r>
              <a:rPr lang="sv-SE" sz="4300" u="sng">
                <a:solidFill>
                  <a:schemeClr val="hlink"/>
                </a:solidFill>
                <a:hlinkClick r:id="rId6"/>
              </a:rPr>
              <a:t>https://doi.org/10.1371/journal.pone.0311493</a:t>
            </a:r>
            <a:endParaRPr b="1" sz="11103">
              <a:solidFill>
                <a:schemeClr val="accent2"/>
              </a:solidFill>
              <a:latin typeface="Lato"/>
              <a:ea typeface="Lato"/>
              <a:cs typeface="Lato"/>
              <a:sym typeface="Lato"/>
            </a:endParaRPr>
          </a:p>
          <a:p>
            <a:pPr indent="0" lvl="0" marL="0" rtl="0" algn="l">
              <a:lnSpc>
                <a:spcPct val="90000"/>
              </a:lnSpc>
              <a:spcBef>
                <a:spcPts val="1000"/>
              </a:spcBef>
              <a:spcAft>
                <a:spcPts val="0"/>
              </a:spcAft>
              <a:buSzPct val="257142"/>
              <a:buNone/>
            </a:pPr>
            <a:r>
              <a:t/>
            </a:r>
            <a:endParaRPr/>
          </a:p>
        </p:txBody>
      </p:sp>
      <p:pic>
        <p:nvPicPr>
          <p:cNvPr id="766" name="Google Shape;766;g341bfd5f0db_0_0"/>
          <p:cNvPicPr preferRelativeResize="0"/>
          <p:nvPr/>
        </p:nvPicPr>
        <p:blipFill rotWithShape="1">
          <a:blip r:embed="rId7">
            <a:alphaModFix/>
          </a:blip>
          <a:srcRect b="0" l="0" r="0" t="0"/>
          <a:stretch/>
        </p:blipFill>
        <p:spPr>
          <a:xfrm>
            <a:off x="3803275" y="2826565"/>
            <a:ext cx="4244800" cy="3202211"/>
          </a:xfrm>
          <a:prstGeom prst="rect">
            <a:avLst/>
          </a:prstGeom>
          <a:noFill/>
          <a:ln>
            <a:noFill/>
          </a:ln>
        </p:spPr>
      </p:pic>
      <p:sp>
        <p:nvSpPr>
          <p:cNvPr id="767" name="Google Shape;767;g341bfd5f0db_0_0"/>
          <p:cNvSpPr txBox="1"/>
          <p:nvPr>
            <p:ph idx="1" type="body"/>
          </p:nvPr>
        </p:nvSpPr>
        <p:spPr>
          <a:xfrm>
            <a:off x="3780876" y="1304375"/>
            <a:ext cx="3921000" cy="8301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115000"/>
              </a:lnSpc>
              <a:spcBef>
                <a:spcPts val="1200"/>
              </a:spcBef>
              <a:spcAft>
                <a:spcPts val="0"/>
              </a:spcAft>
              <a:buSzPct val="75000"/>
              <a:buNone/>
            </a:pPr>
            <a:r>
              <a:rPr b="1" lang="sv-SE" sz="9600">
                <a:solidFill>
                  <a:schemeClr val="accent2"/>
                </a:solidFill>
                <a:latin typeface="Lato"/>
                <a:ea typeface="Lato"/>
                <a:cs typeface="Lato"/>
                <a:sym typeface="Lato"/>
              </a:rPr>
              <a:t>open access-published research gets more attention</a:t>
            </a:r>
            <a:endParaRPr b="1" sz="9600">
              <a:solidFill>
                <a:schemeClr val="accent2"/>
              </a:solidFill>
              <a:latin typeface="Lato"/>
              <a:ea typeface="Lato"/>
              <a:cs typeface="Lato"/>
              <a:sym typeface="Lato"/>
            </a:endParaRPr>
          </a:p>
          <a:p>
            <a:pPr indent="0" lvl="0" marL="0" rtl="0" algn="l">
              <a:lnSpc>
                <a:spcPct val="100000"/>
              </a:lnSpc>
              <a:spcBef>
                <a:spcPts val="1200"/>
              </a:spcBef>
              <a:spcAft>
                <a:spcPts val="0"/>
              </a:spcAft>
              <a:buSzPct val="167441"/>
              <a:buNone/>
            </a:pPr>
            <a:r>
              <a:rPr lang="sv-SE" sz="4300" u="sng">
                <a:solidFill>
                  <a:schemeClr val="hlink"/>
                </a:solidFill>
                <a:hlinkClick r:id="rId8"/>
              </a:rPr>
              <a:t>https://doi.org/10.48550/arXiv.2406.10535</a:t>
            </a:r>
            <a:endParaRPr b="1" sz="8303">
              <a:solidFill>
                <a:schemeClr val="accent2"/>
              </a:solidFill>
              <a:latin typeface="Lato"/>
              <a:ea typeface="Lato"/>
              <a:cs typeface="Lato"/>
              <a:sym typeface="Lato"/>
            </a:endParaRPr>
          </a:p>
          <a:p>
            <a:pPr indent="0" lvl="0" marL="0" rtl="0" algn="l">
              <a:lnSpc>
                <a:spcPct val="90000"/>
              </a:lnSpc>
              <a:spcBef>
                <a:spcPts val="1000"/>
              </a:spcBef>
              <a:spcAft>
                <a:spcPts val="0"/>
              </a:spcAft>
              <a:buSzPct val="257142"/>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g33956f7bb0d_0_27"/>
          <p:cNvSpPr txBox="1"/>
          <p:nvPr>
            <p:ph idx="1" type="body"/>
          </p:nvPr>
        </p:nvSpPr>
        <p:spPr>
          <a:xfrm>
            <a:off x="367675" y="1728625"/>
            <a:ext cx="5649600" cy="42453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1000"/>
              </a:spcBef>
              <a:spcAft>
                <a:spcPts val="0"/>
              </a:spcAft>
              <a:buSzPts val="1800"/>
              <a:buNone/>
            </a:pPr>
            <a:r>
              <a:rPr b="1" lang="sv-SE" sz="2400">
                <a:solidFill>
                  <a:schemeClr val="accent2"/>
                </a:solidFill>
                <a:latin typeface="Lato"/>
                <a:ea typeface="Lato"/>
                <a:cs typeface="Lato"/>
                <a:sym typeface="Lato"/>
              </a:rPr>
              <a:t>Sharing ancient human DNA</a:t>
            </a:r>
            <a:endParaRPr b="1" sz="2400">
              <a:solidFill>
                <a:schemeClr val="accent2"/>
              </a:solidFill>
              <a:latin typeface="Lato"/>
              <a:ea typeface="Lato"/>
              <a:cs typeface="Lato"/>
              <a:sym typeface="Lato"/>
            </a:endParaRPr>
          </a:p>
          <a:p>
            <a:pPr indent="-381000" lvl="0" marL="457200" rtl="0" algn="l">
              <a:lnSpc>
                <a:spcPct val="90000"/>
              </a:lnSpc>
              <a:spcBef>
                <a:spcPts val="1000"/>
              </a:spcBef>
              <a:spcAft>
                <a:spcPts val="0"/>
              </a:spcAft>
              <a:buSzPts val="2400"/>
              <a:buFont typeface="Lato"/>
              <a:buChar char="-"/>
            </a:pPr>
            <a:r>
              <a:rPr lang="sv-SE" sz="2400">
                <a:latin typeface="Lato"/>
                <a:ea typeface="Lato"/>
                <a:cs typeface="Lato"/>
                <a:sym typeface="Lato"/>
              </a:rPr>
              <a:t>accelerated progress</a:t>
            </a:r>
            <a:br>
              <a:rPr lang="sv-SE" sz="2400">
                <a:latin typeface="Lato"/>
                <a:ea typeface="Lato"/>
                <a:cs typeface="Lato"/>
                <a:sym typeface="Lato"/>
              </a:rPr>
            </a:br>
            <a:endParaRPr sz="2400">
              <a:latin typeface="Lato"/>
              <a:ea typeface="Lato"/>
              <a:cs typeface="Lato"/>
              <a:sym typeface="Lato"/>
            </a:endParaRPr>
          </a:p>
          <a:p>
            <a:pPr indent="-381000" lvl="0" marL="457200" rtl="0" algn="l">
              <a:lnSpc>
                <a:spcPct val="90000"/>
              </a:lnSpc>
              <a:spcBef>
                <a:spcPts val="0"/>
              </a:spcBef>
              <a:spcAft>
                <a:spcPts val="0"/>
              </a:spcAft>
              <a:buSzPts val="2400"/>
              <a:buFont typeface="Lato"/>
              <a:buChar char="-"/>
            </a:pPr>
            <a:r>
              <a:rPr lang="sv-SE" sz="2400">
                <a:latin typeface="Lato"/>
                <a:ea typeface="Lato"/>
                <a:cs typeface="Lato"/>
                <a:sym typeface="Lato"/>
              </a:rPr>
              <a:t>wide collaboration</a:t>
            </a:r>
            <a:br>
              <a:rPr lang="sv-SE" sz="2400">
                <a:latin typeface="Lato"/>
                <a:ea typeface="Lato"/>
                <a:cs typeface="Lato"/>
                <a:sym typeface="Lato"/>
              </a:rPr>
            </a:br>
            <a:endParaRPr sz="2400">
              <a:latin typeface="Lato"/>
              <a:ea typeface="Lato"/>
              <a:cs typeface="Lato"/>
              <a:sym typeface="Lato"/>
            </a:endParaRPr>
          </a:p>
          <a:p>
            <a:pPr indent="-381000" lvl="0" marL="457200" rtl="0" algn="l">
              <a:lnSpc>
                <a:spcPct val="90000"/>
              </a:lnSpc>
              <a:spcBef>
                <a:spcPts val="0"/>
              </a:spcBef>
              <a:spcAft>
                <a:spcPts val="0"/>
              </a:spcAft>
              <a:buSzPts val="2400"/>
              <a:buFont typeface="Lato"/>
              <a:buChar char="-"/>
            </a:pPr>
            <a:r>
              <a:rPr lang="sv-SE" sz="2400">
                <a:latin typeface="Lato"/>
                <a:ea typeface="Lato"/>
                <a:cs typeface="Lato"/>
                <a:sym typeface="Lato"/>
              </a:rPr>
              <a:t>high reproducibility</a:t>
            </a:r>
            <a:br>
              <a:rPr lang="sv-SE" sz="2400">
                <a:latin typeface="Lato"/>
                <a:ea typeface="Lato"/>
                <a:cs typeface="Lato"/>
                <a:sym typeface="Lato"/>
              </a:rPr>
            </a:br>
            <a:endParaRPr sz="2400">
              <a:latin typeface="Lato"/>
              <a:ea typeface="Lato"/>
              <a:cs typeface="Lato"/>
              <a:sym typeface="Lato"/>
            </a:endParaRPr>
          </a:p>
          <a:p>
            <a:pPr indent="-381000" lvl="0" marL="457200" rtl="0" algn="l">
              <a:lnSpc>
                <a:spcPct val="90000"/>
              </a:lnSpc>
              <a:spcBef>
                <a:spcPts val="0"/>
              </a:spcBef>
              <a:spcAft>
                <a:spcPts val="0"/>
              </a:spcAft>
              <a:buSzPts val="2400"/>
              <a:buFont typeface="Lato"/>
              <a:buChar char="-"/>
            </a:pPr>
            <a:r>
              <a:rPr lang="sv-SE" sz="2400">
                <a:latin typeface="Lato"/>
                <a:ea typeface="Lato"/>
                <a:cs typeface="Lato"/>
                <a:sym typeface="Lato"/>
              </a:rPr>
              <a:t>increased credibility</a:t>
            </a:r>
            <a:br>
              <a:rPr lang="sv-SE" sz="2400">
                <a:latin typeface="Lato"/>
                <a:ea typeface="Lato"/>
                <a:cs typeface="Lato"/>
                <a:sym typeface="Lato"/>
              </a:rPr>
            </a:br>
            <a:endParaRPr sz="2400">
              <a:latin typeface="Lato"/>
              <a:ea typeface="Lato"/>
              <a:cs typeface="Lato"/>
              <a:sym typeface="Lato"/>
            </a:endParaRPr>
          </a:p>
          <a:p>
            <a:pPr indent="-381000" lvl="0" marL="457200" rtl="0" algn="l">
              <a:lnSpc>
                <a:spcPct val="90000"/>
              </a:lnSpc>
              <a:spcBef>
                <a:spcPts val="0"/>
              </a:spcBef>
              <a:spcAft>
                <a:spcPts val="0"/>
              </a:spcAft>
              <a:buSzPts val="2400"/>
              <a:buFont typeface="Lato"/>
              <a:buChar char="-"/>
            </a:pPr>
            <a:r>
              <a:rPr lang="sv-SE" sz="2400">
                <a:latin typeface="Lato"/>
                <a:ea typeface="Lato"/>
                <a:cs typeface="Lato"/>
                <a:sym typeface="Lato"/>
              </a:rPr>
              <a:t>high number of studies/publications</a:t>
            </a:r>
            <a:br>
              <a:rPr lang="sv-SE" sz="2400">
                <a:latin typeface="Lato"/>
                <a:ea typeface="Lato"/>
                <a:cs typeface="Lato"/>
                <a:sym typeface="Lato"/>
              </a:rPr>
            </a:br>
            <a:endParaRPr sz="2400">
              <a:latin typeface="Lato"/>
              <a:ea typeface="Lato"/>
              <a:cs typeface="Lato"/>
              <a:sym typeface="Lato"/>
            </a:endParaRPr>
          </a:p>
          <a:p>
            <a:pPr indent="-381000" lvl="0" marL="457200" rtl="0" algn="l">
              <a:lnSpc>
                <a:spcPct val="90000"/>
              </a:lnSpc>
              <a:spcBef>
                <a:spcPts val="0"/>
              </a:spcBef>
              <a:spcAft>
                <a:spcPts val="0"/>
              </a:spcAft>
              <a:buSzPts val="2400"/>
              <a:buFont typeface="Lato"/>
              <a:buChar char="-"/>
            </a:pPr>
            <a:r>
              <a:rPr lang="sv-SE" sz="2400">
                <a:latin typeface="Lato"/>
                <a:ea typeface="Lato"/>
                <a:cs typeface="Lato"/>
                <a:sym typeface="Lato"/>
              </a:rPr>
              <a:t>community-driven development of bioinformatics tools</a:t>
            </a:r>
            <a:endParaRPr sz="2400">
              <a:latin typeface="Lato"/>
              <a:ea typeface="Lato"/>
              <a:cs typeface="Lato"/>
              <a:sym typeface="Lato"/>
            </a:endParaRPr>
          </a:p>
        </p:txBody>
      </p:sp>
      <p:sp>
        <p:nvSpPr>
          <p:cNvPr id="774" name="Google Shape;774;g33956f7bb0d_0_27"/>
          <p:cNvSpPr txBox="1"/>
          <p:nvPr>
            <p:ph type="title"/>
          </p:nvPr>
        </p:nvSpPr>
        <p:spPr>
          <a:xfrm>
            <a:off x="838200" y="365126"/>
            <a:ext cx="9538200" cy="830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50000"/>
              <a:buNone/>
            </a:pPr>
            <a:r>
              <a:rPr lang="sv-SE"/>
              <a:t>OS is working to researchers’ advantage</a:t>
            </a:r>
            <a:endParaRPr/>
          </a:p>
        </p:txBody>
      </p:sp>
      <p:pic>
        <p:nvPicPr>
          <p:cNvPr id="775" name="Google Shape;775;g33956f7bb0d_0_27"/>
          <p:cNvPicPr preferRelativeResize="0"/>
          <p:nvPr/>
        </p:nvPicPr>
        <p:blipFill rotWithShape="1">
          <a:blip r:embed="rId3">
            <a:alphaModFix/>
          </a:blip>
          <a:srcRect b="0" l="0" r="0" t="0"/>
          <a:stretch/>
        </p:blipFill>
        <p:spPr>
          <a:xfrm>
            <a:off x="6480000" y="1881025"/>
            <a:ext cx="5483401" cy="3138375"/>
          </a:xfrm>
          <a:prstGeom prst="rect">
            <a:avLst/>
          </a:prstGeom>
          <a:noFill/>
          <a:ln>
            <a:noFill/>
          </a:ln>
        </p:spPr>
      </p:pic>
      <p:sp>
        <p:nvSpPr>
          <p:cNvPr id="776" name="Google Shape;776;g33956f7bb0d_0_27"/>
          <p:cNvSpPr txBox="1"/>
          <p:nvPr/>
        </p:nvSpPr>
        <p:spPr>
          <a:xfrm>
            <a:off x="8173000" y="5347525"/>
            <a:ext cx="30000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sv-SE" sz="1100" u="sng" cap="none" strike="noStrike">
                <a:solidFill>
                  <a:schemeClr val="hlink"/>
                </a:solidFill>
                <a:latin typeface="Arial"/>
                <a:ea typeface="Arial"/>
                <a:cs typeface="Arial"/>
                <a:sym typeface="Arial"/>
                <a:hlinkClick r:id="rId4"/>
              </a:rPr>
              <a:t>https://doi.org/10.1371/journal.pone.0121409</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g341c1aff507_3_4"/>
          <p:cNvSpPr txBox="1"/>
          <p:nvPr>
            <p:ph idx="1" type="body"/>
          </p:nvPr>
        </p:nvSpPr>
        <p:spPr>
          <a:xfrm>
            <a:off x="367675" y="1728625"/>
            <a:ext cx="6591300" cy="48798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15000"/>
              </a:lnSpc>
              <a:spcBef>
                <a:spcPts val="1400"/>
              </a:spcBef>
              <a:spcAft>
                <a:spcPts val="0"/>
              </a:spcAft>
              <a:buClr>
                <a:schemeClr val="dk1"/>
              </a:buClr>
              <a:buSzPts val="1100"/>
              <a:buFont typeface="Arial"/>
              <a:buNone/>
            </a:pPr>
            <a:r>
              <a:rPr b="1" lang="sv-SE" sz="2400">
                <a:solidFill>
                  <a:schemeClr val="accent2"/>
                </a:solidFill>
                <a:latin typeface="Lato"/>
                <a:ea typeface="Lato"/>
                <a:cs typeface="Lato"/>
                <a:sym typeface="Lato"/>
              </a:rPr>
              <a:t>Allen Brain Observatory</a:t>
            </a:r>
            <a:endParaRPr b="1" sz="2400">
              <a:solidFill>
                <a:schemeClr val="accent2"/>
              </a:solidFill>
              <a:latin typeface="Lato"/>
              <a:ea typeface="Lato"/>
              <a:cs typeface="Lato"/>
              <a:sym typeface="Lato"/>
            </a:endParaRPr>
          </a:p>
          <a:p>
            <a:pPr indent="0" lvl="0" marL="0" rtl="0" algn="l">
              <a:lnSpc>
                <a:spcPct val="115000"/>
              </a:lnSpc>
              <a:spcBef>
                <a:spcPts val="1200"/>
              </a:spcBef>
              <a:spcAft>
                <a:spcPts val="0"/>
              </a:spcAft>
              <a:buSzPts val="1800"/>
              <a:buNone/>
            </a:pPr>
            <a:r>
              <a:rPr b="1" lang="sv-SE" sz="2200">
                <a:solidFill>
                  <a:schemeClr val="dk1"/>
                </a:solidFill>
                <a:latin typeface="Lato"/>
                <a:ea typeface="Lato"/>
                <a:cs typeface="Lato"/>
                <a:sym typeface="Lato"/>
              </a:rPr>
              <a:t>Public resource</a:t>
            </a:r>
            <a:r>
              <a:rPr lang="sv-SE" sz="2200">
                <a:solidFill>
                  <a:schemeClr val="dk1"/>
                </a:solidFill>
                <a:latin typeface="Lato"/>
                <a:ea typeface="Lato"/>
                <a:cs typeface="Lato"/>
                <a:sym typeface="Lato"/>
              </a:rPr>
              <a:t> providing </a:t>
            </a:r>
            <a:r>
              <a:rPr b="1" lang="sv-SE" sz="2200">
                <a:solidFill>
                  <a:schemeClr val="dk1"/>
                </a:solidFill>
                <a:latin typeface="Lato"/>
                <a:ea typeface="Lato"/>
                <a:cs typeface="Lato"/>
                <a:sym typeface="Lato"/>
              </a:rPr>
              <a:t>in vivo recordings </a:t>
            </a:r>
            <a:br>
              <a:rPr b="1" lang="sv-SE" sz="2200">
                <a:solidFill>
                  <a:schemeClr val="dk1"/>
                </a:solidFill>
                <a:latin typeface="Lato"/>
                <a:ea typeface="Lato"/>
                <a:cs typeface="Lato"/>
                <a:sym typeface="Lato"/>
              </a:rPr>
            </a:br>
            <a:r>
              <a:rPr b="1" lang="sv-SE" sz="2200">
                <a:solidFill>
                  <a:schemeClr val="dk1"/>
                </a:solidFill>
                <a:latin typeface="Lato"/>
                <a:ea typeface="Lato"/>
                <a:cs typeface="Lato"/>
                <a:sym typeface="Lato"/>
              </a:rPr>
              <a:t>of neuronal activity</a:t>
            </a:r>
            <a:r>
              <a:rPr lang="sv-SE" sz="2200">
                <a:solidFill>
                  <a:schemeClr val="dk1"/>
                </a:solidFill>
                <a:latin typeface="Lato"/>
                <a:ea typeface="Lato"/>
                <a:cs typeface="Lato"/>
                <a:sym typeface="Lato"/>
              </a:rPr>
              <a:t> in the mouse brain</a:t>
            </a:r>
            <a:endParaRPr sz="2200">
              <a:solidFill>
                <a:schemeClr val="dk1"/>
              </a:solidFill>
              <a:latin typeface="Lato"/>
              <a:ea typeface="Lato"/>
              <a:cs typeface="Lato"/>
              <a:sym typeface="Lato"/>
            </a:endParaRPr>
          </a:p>
          <a:p>
            <a:pPr indent="0" lvl="0" marL="0" rtl="0" algn="l">
              <a:lnSpc>
                <a:spcPct val="90000"/>
              </a:lnSpc>
              <a:spcBef>
                <a:spcPts val="1200"/>
              </a:spcBef>
              <a:spcAft>
                <a:spcPts val="0"/>
              </a:spcAft>
              <a:buSzPts val="1800"/>
              <a:buNone/>
            </a:pPr>
            <a:r>
              <a:t/>
            </a:r>
            <a:endParaRPr b="1" sz="1900">
              <a:solidFill>
                <a:schemeClr val="accent2"/>
              </a:solidFill>
              <a:latin typeface="Lato"/>
              <a:ea typeface="Lato"/>
              <a:cs typeface="Lato"/>
              <a:sym typeface="Lato"/>
            </a:endParaRPr>
          </a:p>
          <a:p>
            <a:pPr indent="-368300" lvl="0" marL="457200" rtl="0" algn="l">
              <a:lnSpc>
                <a:spcPct val="90000"/>
              </a:lnSpc>
              <a:spcBef>
                <a:spcPts val="1000"/>
              </a:spcBef>
              <a:spcAft>
                <a:spcPts val="0"/>
              </a:spcAft>
              <a:buSzPts val="2200"/>
              <a:buFont typeface="Lato"/>
              <a:buChar char="-"/>
            </a:pPr>
            <a:r>
              <a:rPr lang="sv-SE" sz="2200">
                <a:solidFill>
                  <a:schemeClr val="dk1"/>
                </a:solidFill>
                <a:latin typeface="Lato"/>
                <a:ea typeface="Lato"/>
                <a:cs typeface="Lato"/>
                <a:sym typeface="Lato"/>
              </a:rPr>
              <a:t>accelerated research and discovery</a:t>
            </a:r>
            <a:br>
              <a:rPr lang="sv-SE" sz="2200">
                <a:latin typeface="Lato"/>
                <a:ea typeface="Lato"/>
                <a:cs typeface="Lato"/>
                <a:sym typeface="Lato"/>
              </a:rPr>
            </a:br>
            <a:endParaRPr sz="2200">
              <a:latin typeface="Lato"/>
              <a:ea typeface="Lato"/>
              <a:cs typeface="Lato"/>
              <a:sym typeface="Lato"/>
            </a:endParaRPr>
          </a:p>
          <a:p>
            <a:pPr indent="-368300" lvl="0" marL="457200" rtl="0" algn="l">
              <a:lnSpc>
                <a:spcPct val="90000"/>
              </a:lnSpc>
              <a:spcBef>
                <a:spcPts val="0"/>
              </a:spcBef>
              <a:spcAft>
                <a:spcPts val="0"/>
              </a:spcAft>
              <a:buSzPts val="2200"/>
              <a:buFont typeface="Lato"/>
              <a:buChar char="-"/>
            </a:pPr>
            <a:r>
              <a:rPr lang="sv-SE" sz="2200">
                <a:latin typeface="Lato"/>
                <a:ea typeface="Lato"/>
                <a:cs typeface="Lato"/>
                <a:sym typeface="Lato"/>
              </a:rPr>
              <a:t>saving of public funds</a:t>
            </a:r>
            <a:br>
              <a:rPr lang="sv-SE" sz="2200">
                <a:latin typeface="Lato"/>
                <a:ea typeface="Lato"/>
                <a:cs typeface="Lato"/>
                <a:sym typeface="Lato"/>
              </a:rPr>
            </a:br>
            <a:endParaRPr sz="2200">
              <a:latin typeface="Lato"/>
              <a:ea typeface="Lato"/>
              <a:cs typeface="Lato"/>
              <a:sym typeface="Lato"/>
            </a:endParaRPr>
          </a:p>
          <a:p>
            <a:pPr indent="-368300" lvl="0" marL="457200" rtl="0" algn="l">
              <a:lnSpc>
                <a:spcPct val="90000"/>
              </a:lnSpc>
              <a:spcBef>
                <a:spcPts val="0"/>
              </a:spcBef>
              <a:spcAft>
                <a:spcPts val="0"/>
              </a:spcAft>
              <a:buSzPts val="2200"/>
              <a:buFont typeface="Lato"/>
              <a:buChar char="-"/>
            </a:pPr>
            <a:r>
              <a:rPr lang="sv-SE" sz="2200">
                <a:solidFill>
                  <a:schemeClr val="dk1"/>
                </a:solidFill>
                <a:latin typeface="Lato"/>
                <a:ea typeface="Lato"/>
                <a:cs typeface="Lato"/>
                <a:sym typeface="Lato"/>
              </a:rPr>
              <a:t>development of brain-inspired artificial intelligence and other tools</a:t>
            </a:r>
            <a:br>
              <a:rPr lang="sv-SE" sz="2200">
                <a:latin typeface="Lato"/>
                <a:ea typeface="Lato"/>
                <a:cs typeface="Lato"/>
                <a:sym typeface="Lato"/>
              </a:rPr>
            </a:br>
            <a:endParaRPr sz="2200">
              <a:latin typeface="Lato"/>
              <a:ea typeface="Lato"/>
              <a:cs typeface="Lato"/>
              <a:sym typeface="Lato"/>
            </a:endParaRPr>
          </a:p>
          <a:p>
            <a:pPr indent="-368300" lvl="0" marL="457200" rtl="0" algn="l">
              <a:lnSpc>
                <a:spcPct val="90000"/>
              </a:lnSpc>
              <a:spcBef>
                <a:spcPts val="0"/>
              </a:spcBef>
              <a:spcAft>
                <a:spcPts val="0"/>
              </a:spcAft>
              <a:buSzPts val="2200"/>
              <a:buFont typeface="Lato"/>
              <a:buChar char="-"/>
            </a:pPr>
            <a:r>
              <a:rPr lang="sv-SE" sz="2200">
                <a:latin typeface="Lato"/>
                <a:ea typeface="Lato"/>
                <a:cs typeface="Lato"/>
                <a:sym typeface="Lato"/>
              </a:rPr>
              <a:t>increased citation and recognition</a:t>
            </a:r>
            <a:br>
              <a:rPr lang="sv-SE" sz="2200">
                <a:latin typeface="Lato"/>
                <a:ea typeface="Lato"/>
                <a:cs typeface="Lato"/>
                <a:sym typeface="Lato"/>
              </a:rPr>
            </a:br>
            <a:endParaRPr sz="2200">
              <a:latin typeface="Lato"/>
              <a:ea typeface="Lato"/>
              <a:cs typeface="Lato"/>
              <a:sym typeface="Lato"/>
            </a:endParaRPr>
          </a:p>
          <a:p>
            <a:pPr indent="-368300" lvl="0" marL="457200" rtl="0" algn="l">
              <a:lnSpc>
                <a:spcPct val="90000"/>
              </a:lnSpc>
              <a:spcBef>
                <a:spcPts val="0"/>
              </a:spcBef>
              <a:spcAft>
                <a:spcPts val="0"/>
              </a:spcAft>
              <a:buSzPts val="2200"/>
              <a:buFont typeface="Lato"/>
              <a:buChar char="-"/>
            </a:pPr>
            <a:r>
              <a:rPr lang="sv-SE" sz="2200">
                <a:latin typeface="Lato"/>
                <a:ea typeface="Lato"/>
                <a:cs typeface="Lato"/>
                <a:sym typeface="Lato"/>
              </a:rPr>
              <a:t>high international collaboration</a:t>
            </a:r>
            <a:br>
              <a:rPr lang="sv-SE" sz="2200">
                <a:latin typeface="Lato"/>
                <a:ea typeface="Lato"/>
                <a:cs typeface="Lato"/>
                <a:sym typeface="Lato"/>
              </a:rPr>
            </a:br>
            <a:endParaRPr sz="2200">
              <a:latin typeface="Lato"/>
              <a:ea typeface="Lato"/>
              <a:cs typeface="Lato"/>
              <a:sym typeface="Lato"/>
            </a:endParaRPr>
          </a:p>
          <a:p>
            <a:pPr indent="-368300" lvl="0" marL="457200" rtl="0" algn="l">
              <a:lnSpc>
                <a:spcPct val="90000"/>
              </a:lnSpc>
              <a:spcBef>
                <a:spcPts val="0"/>
              </a:spcBef>
              <a:spcAft>
                <a:spcPts val="0"/>
              </a:spcAft>
              <a:buSzPts val="2200"/>
              <a:buFont typeface="Lato"/>
              <a:buChar char="-"/>
            </a:pPr>
            <a:r>
              <a:rPr lang="sv-SE" sz="2200">
                <a:latin typeface="Lato"/>
                <a:ea typeface="Lato"/>
                <a:cs typeface="Lato"/>
                <a:sym typeface="Lato"/>
              </a:rPr>
              <a:t>education and training</a:t>
            </a:r>
            <a:endParaRPr sz="2200">
              <a:latin typeface="Lato"/>
              <a:ea typeface="Lato"/>
              <a:cs typeface="Lato"/>
              <a:sym typeface="Lato"/>
            </a:endParaRPr>
          </a:p>
        </p:txBody>
      </p:sp>
      <p:sp>
        <p:nvSpPr>
          <p:cNvPr id="783" name="Google Shape;783;g341c1aff507_3_4"/>
          <p:cNvSpPr txBox="1"/>
          <p:nvPr>
            <p:ph type="title"/>
          </p:nvPr>
        </p:nvSpPr>
        <p:spPr>
          <a:xfrm>
            <a:off x="838200" y="365126"/>
            <a:ext cx="9538200" cy="830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50000"/>
              <a:buNone/>
            </a:pPr>
            <a:r>
              <a:rPr lang="sv-SE"/>
              <a:t>OS is working to researchers’ advantage</a:t>
            </a:r>
            <a:endParaRPr/>
          </a:p>
        </p:txBody>
      </p:sp>
      <p:pic>
        <p:nvPicPr>
          <p:cNvPr id="784" name="Google Shape;784;g341c1aff507_3_4"/>
          <p:cNvPicPr preferRelativeResize="0"/>
          <p:nvPr/>
        </p:nvPicPr>
        <p:blipFill rotWithShape="1">
          <a:blip r:embed="rId3">
            <a:alphaModFix/>
          </a:blip>
          <a:srcRect b="0" l="0" r="0" t="0"/>
          <a:stretch/>
        </p:blipFill>
        <p:spPr>
          <a:xfrm>
            <a:off x="7162375" y="1347626"/>
            <a:ext cx="4456892" cy="535797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g33956f7bb0d_0_57"/>
          <p:cNvSpPr txBox="1"/>
          <p:nvPr>
            <p:ph idx="1" type="body"/>
          </p:nvPr>
        </p:nvSpPr>
        <p:spPr>
          <a:xfrm>
            <a:off x="838200" y="1486800"/>
            <a:ext cx="8863800" cy="50385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1800"/>
              <a:buFont typeface="Lato"/>
              <a:buChar char="•"/>
            </a:pPr>
            <a:r>
              <a:rPr lang="sv-SE">
                <a:latin typeface="Lato"/>
                <a:ea typeface="Lato"/>
                <a:cs typeface="Lato"/>
                <a:sym typeface="Lato"/>
              </a:rPr>
              <a:t>current researchers’ evaluation practices were criticised already for a long time</a:t>
            </a:r>
            <a:endParaRPr>
              <a:latin typeface="Lato"/>
              <a:ea typeface="Lato"/>
              <a:cs typeface="Lato"/>
              <a:sym typeface="Lato"/>
            </a:endParaRPr>
          </a:p>
          <a:p>
            <a:pPr indent="-342900" lvl="0" marL="457200" rtl="0" algn="l">
              <a:lnSpc>
                <a:spcPct val="90000"/>
              </a:lnSpc>
              <a:spcBef>
                <a:spcPts val="0"/>
              </a:spcBef>
              <a:spcAft>
                <a:spcPts val="0"/>
              </a:spcAft>
              <a:buSzPts val="1800"/>
              <a:buFont typeface="Lato"/>
              <a:buChar char="•"/>
            </a:pPr>
            <a:r>
              <a:rPr b="1" lang="sv-SE">
                <a:latin typeface="Lato"/>
                <a:ea typeface="Lato"/>
                <a:cs typeface="Lato"/>
                <a:sym typeface="Lato"/>
              </a:rPr>
              <a:t>h-index</a:t>
            </a:r>
            <a:r>
              <a:rPr lang="sv-SE">
                <a:latin typeface="Lato"/>
                <a:ea typeface="Lato"/>
                <a:cs typeface="Lato"/>
                <a:sym typeface="Lato"/>
              </a:rPr>
              <a:t> and similar are not objective measures, often resulting in unethical practices, skewed results and loss of trust in science</a:t>
            </a:r>
            <a:endParaRPr>
              <a:latin typeface="Lato"/>
              <a:ea typeface="Lato"/>
              <a:cs typeface="Lato"/>
              <a:sym typeface="Lato"/>
            </a:endParaRPr>
          </a:p>
          <a:p>
            <a:pPr indent="-342900" lvl="0" marL="457200" rtl="0" algn="l">
              <a:lnSpc>
                <a:spcPct val="90000"/>
              </a:lnSpc>
              <a:spcBef>
                <a:spcPts val="0"/>
              </a:spcBef>
              <a:spcAft>
                <a:spcPts val="0"/>
              </a:spcAft>
              <a:buSzPts val="1800"/>
              <a:buFont typeface="Lato"/>
              <a:buChar char="•"/>
            </a:pPr>
            <a:r>
              <a:rPr lang="sv-SE">
                <a:latin typeface="Lato"/>
                <a:ea typeface="Lato"/>
                <a:cs typeface="Lato"/>
                <a:sym typeface="Lato"/>
              </a:rPr>
              <a:t>organisations around the world decided on </a:t>
            </a:r>
            <a:r>
              <a:rPr b="1" lang="sv-SE">
                <a:latin typeface="Lato"/>
                <a:ea typeface="Lato"/>
                <a:cs typeface="Lato"/>
                <a:sym typeface="Lato"/>
              </a:rPr>
              <a:t>making a change to researchers’ assessment practices</a:t>
            </a:r>
            <a:endParaRPr b="1">
              <a:latin typeface="Lato"/>
              <a:ea typeface="Lato"/>
              <a:cs typeface="Lato"/>
              <a:sym typeface="Lato"/>
            </a:endParaRPr>
          </a:p>
          <a:p>
            <a:pPr indent="-342900" lvl="0" marL="457200" rtl="0" algn="l">
              <a:lnSpc>
                <a:spcPct val="90000"/>
              </a:lnSpc>
              <a:spcBef>
                <a:spcPts val="0"/>
              </a:spcBef>
              <a:spcAft>
                <a:spcPts val="0"/>
              </a:spcAft>
              <a:buSzPts val="1800"/>
              <a:buFont typeface="Lato"/>
              <a:buChar char="•"/>
            </a:pPr>
            <a:r>
              <a:rPr lang="sv-SE" u="sng">
                <a:solidFill>
                  <a:schemeClr val="hlink"/>
                </a:solidFill>
                <a:latin typeface="Lato"/>
                <a:ea typeface="Lato"/>
                <a:cs typeface="Lato"/>
                <a:sym typeface="Lato"/>
                <a:hlinkClick r:id="rId3"/>
              </a:rPr>
              <a:t>CoARA</a:t>
            </a:r>
            <a:r>
              <a:rPr lang="sv-SE">
                <a:latin typeface="Lato"/>
                <a:ea typeface="Lato"/>
                <a:cs typeface="Lato"/>
                <a:sym typeface="Lato"/>
              </a:rPr>
              <a:t> is currently the largest movement and Sweden is a part of it</a:t>
            </a:r>
            <a:endParaRPr>
              <a:latin typeface="Lato"/>
              <a:ea typeface="Lato"/>
              <a:cs typeface="Lato"/>
              <a:sym typeface="Lato"/>
            </a:endParaRPr>
          </a:p>
          <a:p>
            <a:pPr indent="-342900" lvl="0" marL="457200" rtl="0" algn="l">
              <a:lnSpc>
                <a:spcPct val="90000"/>
              </a:lnSpc>
              <a:spcBef>
                <a:spcPts val="0"/>
              </a:spcBef>
              <a:spcAft>
                <a:spcPts val="0"/>
              </a:spcAft>
              <a:buSzPts val="1800"/>
              <a:buFont typeface="Lato"/>
              <a:buChar char="•"/>
            </a:pPr>
            <a:r>
              <a:rPr b="1" lang="sv-SE">
                <a:latin typeface="Lato"/>
                <a:ea typeface="Lato"/>
                <a:cs typeface="Lato"/>
                <a:sym typeface="Lato"/>
              </a:rPr>
              <a:t>Open Science</a:t>
            </a:r>
            <a:r>
              <a:rPr lang="sv-SE">
                <a:latin typeface="Lato"/>
                <a:ea typeface="Lato"/>
                <a:cs typeface="Lato"/>
                <a:sym typeface="Lato"/>
              </a:rPr>
              <a:t> practices already </a:t>
            </a:r>
            <a:r>
              <a:rPr b="1" lang="sv-SE">
                <a:latin typeface="Lato"/>
                <a:ea typeface="Lato"/>
                <a:cs typeface="Lato"/>
                <a:sym typeface="Lato"/>
              </a:rPr>
              <a:t>benefit</a:t>
            </a:r>
            <a:r>
              <a:rPr lang="sv-SE">
                <a:latin typeface="Lato"/>
                <a:ea typeface="Lato"/>
                <a:cs typeface="Lato"/>
                <a:sym typeface="Lato"/>
              </a:rPr>
              <a:t> researchers and these benefits with grow</a:t>
            </a:r>
            <a:endParaRPr>
              <a:latin typeface="Lato"/>
              <a:ea typeface="Lato"/>
              <a:cs typeface="Lato"/>
              <a:sym typeface="Lato"/>
            </a:endParaRPr>
          </a:p>
          <a:p>
            <a:pPr indent="-342900" lvl="0" marL="457200" rtl="0" algn="l">
              <a:lnSpc>
                <a:spcPct val="90000"/>
              </a:lnSpc>
              <a:spcBef>
                <a:spcPts val="0"/>
              </a:spcBef>
              <a:spcAft>
                <a:spcPts val="0"/>
              </a:spcAft>
              <a:buClr>
                <a:schemeClr val="accent2"/>
              </a:buClr>
              <a:buSzPts val="1800"/>
              <a:buFont typeface="Lato"/>
              <a:buChar char="•"/>
            </a:pPr>
            <a:r>
              <a:rPr b="1" lang="sv-SE">
                <a:solidFill>
                  <a:schemeClr val="accent2"/>
                </a:solidFill>
                <a:latin typeface="Lato"/>
                <a:ea typeface="Lato"/>
                <a:cs typeface="Lato"/>
                <a:sym typeface="Lato"/>
              </a:rPr>
              <a:t>you already can work towards the future!</a:t>
            </a:r>
            <a:endParaRPr b="1">
              <a:solidFill>
                <a:schemeClr val="accent2"/>
              </a:solidFill>
              <a:latin typeface="Lato"/>
              <a:ea typeface="Lato"/>
              <a:cs typeface="Lato"/>
              <a:sym typeface="Lato"/>
            </a:endParaRPr>
          </a:p>
        </p:txBody>
      </p:sp>
      <p:sp>
        <p:nvSpPr>
          <p:cNvPr id="791" name="Google Shape;791;g33956f7bb0d_0_57"/>
          <p:cNvSpPr txBox="1"/>
          <p:nvPr>
            <p:ph type="title"/>
          </p:nvPr>
        </p:nvSpPr>
        <p:spPr>
          <a:xfrm>
            <a:off x="838200" y="365126"/>
            <a:ext cx="95382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sv-SE">
                <a:latin typeface="Lato"/>
                <a:ea typeface="Lato"/>
                <a:cs typeface="Lato"/>
                <a:sym typeface="Lato"/>
              </a:rPr>
              <a:t>Take-home messages</a:t>
            </a:r>
            <a:endParaRPr>
              <a:latin typeface="Lato"/>
              <a:ea typeface="Lato"/>
              <a:cs typeface="Lato"/>
              <a:sym typeface="Lato"/>
            </a:endParaRPr>
          </a:p>
        </p:txBody>
      </p:sp>
      <p:pic>
        <p:nvPicPr>
          <p:cNvPr id="792" name="Google Shape;792;g33956f7bb0d_0_57" title="author.jpg"/>
          <p:cNvPicPr preferRelativeResize="0"/>
          <p:nvPr/>
        </p:nvPicPr>
        <p:blipFill rotWithShape="1">
          <a:blip r:embed="rId4">
            <a:alphaModFix/>
          </a:blip>
          <a:srcRect b="0" l="0" r="0" t="0"/>
          <a:stretch/>
        </p:blipFill>
        <p:spPr>
          <a:xfrm>
            <a:off x="10495475" y="2812600"/>
            <a:ext cx="1171714" cy="895373"/>
          </a:xfrm>
          <a:prstGeom prst="rect">
            <a:avLst/>
          </a:prstGeom>
          <a:noFill/>
          <a:ln>
            <a:noFill/>
          </a:ln>
        </p:spPr>
      </p:pic>
      <p:pic>
        <p:nvPicPr>
          <p:cNvPr id="793" name="Google Shape;793;g33956f7bb0d_0_57" title="48173.jpg"/>
          <p:cNvPicPr preferRelativeResize="0"/>
          <p:nvPr/>
        </p:nvPicPr>
        <p:blipFill rotWithShape="1">
          <a:blip r:embed="rId5">
            <a:alphaModFix/>
          </a:blip>
          <a:srcRect b="0" l="0" r="0" t="0"/>
          <a:stretch/>
        </p:blipFill>
        <p:spPr>
          <a:xfrm>
            <a:off x="10446628" y="3707974"/>
            <a:ext cx="1269427" cy="1281951"/>
          </a:xfrm>
          <a:prstGeom prst="rect">
            <a:avLst/>
          </a:prstGeom>
          <a:noFill/>
          <a:ln>
            <a:noFill/>
          </a:ln>
        </p:spPr>
      </p:pic>
      <p:pic>
        <p:nvPicPr>
          <p:cNvPr id="794" name="Google Shape;794;g33956f7bb0d_0_57" title="IT.jpg"/>
          <p:cNvPicPr preferRelativeResize="0"/>
          <p:nvPr/>
        </p:nvPicPr>
        <p:blipFill rotWithShape="1">
          <a:blip r:embed="rId6">
            <a:alphaModFix/>
          </a:blip>
          <a:srcRect b="0" l="0" r="0" t="0"/>
          <a:stretch/>
        </p:blipFill>
        <p:spPr>
          <a:xfrm>
            <a:off x="10446615" y="4989921"/>
            <a:ext cx="1401213" cy="795216"/>
          </a:xfrm>
          <a:prstGeom prst="rect">
            <a:avLst/>
          </a:prstGeom>
          <a:noFill/>
          <a:ln>
            <a:noFill/>
          </a:ln>
        </p:spPr>
      </p:pic>
      <p:pic>
        <p:nvPicPr>
          <p:cNvPr id="795" name="Google Shape;795;g33956f7bb0d_0_57" title="code.jpg"/>
          <p:cNvPicPr preferRelativeResize="0"/>
          <p:nvPr/>
        </p:nvPicPr>
        <p:blipFill rotWithShape="1">
          <a:blip r:embed="rId7">
            <a:alphaModFix/>
          </a:blip>
          <a:srcRect b="0" l="0" r="0" t="0"/>
          <a:stretch/>
        </p:blipFill>
        <p:spPr>
          <a:xfrm>
            <a:off x="10564891" y="1911975"/>
            <a:ext cx="998758" cy="895376"/>
          </a:xfrm>
          <a:prstGeom prst="rect">
            <a:avLst/>
          </a:prstGeom>
          <a:noFill/>
          <a:ln>
            <a:noFill/>
          </a:ln>
        </p:spPr>
      </p:pic>
      <p:pic>
        <p:nvPicPr>
          <p:cNvPr id="796" name="Google Shape;796;g33956f7bb0d_0_57" title="lab.jpg"/>
          <p:cNvPicPr preferRelativeResize="0"/>
          <p:nvPr/>
        </p:nvPicPr>
        <p:blipFill rotWithShape="1">
          <a:blip r:embed="rId8">
            <a:alphaModFix/>
          </a:blip>
          <a:srcRect b="0" l="0" r="0" t="0"/>
          <a:stretch/>
        </p:blipFill>
        <p:spPr>
          <a:xfrm>
            <a:off x="10614380" y="5835825"/>
            <a:ext cx="1099643" cy="795201"/>
          </a:xfrm>
          <a:prstGeom prst="rect">
            <a:avLst/>
          </a:prstGeom>
          <a:noFill/>
          <a:ln>
            <a:noFill/>
          </a:ln>
        </p:spPr>
      </p:pic>
      <p:pic>
        <p:nvPicPr>
          <p:cNvPr id="797" name="Google Shape;797;g33956f7bb0d_0_57" title="arrows.jpg"/>
          <p:cNvPicPr preferRelativeResize="0"/>
          <p:nvPr/>
        </p:nvPicPr>
        <p:blipFill rotWithShape="1">
          <a:blip r:embed="rId9">
            <a:alphaModFix/>
          </a:blip>
          <a:srcRect b="0" l="0" r="0" t="0"/>
          <a:stretch/>
        </p:blipFill>
        <p:spPr>
          <a:xfrm>
            <a:off x="10464302" y="1192045"/>
            <a:ext cx="1099648" cy="67598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g312c369d335_4_9"/>
          <p:cNvSpPr txBox="1"/>
          <p:nvPr>
            <p:ph type="title"/>
          </p:nvPr>
        </p:nvSpPr>
        <p:spPr>
          <a:xfrm>
            <a:off x="740550" y="346275"/>
            <a:ext cx="107109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71616"/>
              </a:buClr>
              <a:buSzPts val="4000"/>
              <a:buFont typeface="Arial"/>
              <a:buNone/>
            </a:pPr>
            <a:r>
              <a:rPr lang="sv-SE">
                <a:latin typeface="Lora"/>
                <a:ea typeface="Lora"/>
                <a:cs typeface="Lora"/>
                <a:sym typeface="Lora"/>
              </a:rPr>
              <a:t>Research evaluation survey 2019</a:t>
            </a:r>
            <a:endParaRPr>
              <a:latin typeface="Lora"/>
              <a:ea typeface="Lora"/>
              <a:cs typeface="Lora"/>
              <a:sym typeface="Lora"/>
            </a:endParaRPr>
          </a:p>
        </p:txBody>
      </p:sp>
      <p:pic>
        <p:nvPicPr>
          <p:cNvPr id="230" name="Google Shape;230;g312c369d335_4_9"/>
          <p:cNvPicPr preferRelativeResize="0"/>
          <p:nvPr/>
        </p:nvPicPr>
        <p:blipFill rotWithShape="1">
          <a:blip r:embed="rId3">
            <a:alphaModFix/>
          </a:blip>
          <a:srcRect b="12489" l="0" r="0" t="-12490"/>
          <a:stretch/>
        </p:blipFill>
        <p:spPr>
          <a:xfrm>
            <a:off x="1015750" y="690250"/>
            <a:ext cx="7227726" cy="5744701"/>
          </a:xfrm>
          <a:prstGeom prst="rect">
            <a:avLst/>
          </a:prstGeom>
          <a:noFill/>
          <a:ln>
            <a:noFill/>
          </a:ln>
        </p:spPr>
      </p:pic>
      <p:sp>
        <p:nvSpPr>
          <p:cNvPr id="231" name="Google Shape;231;g312c369d335_4_9"/>
          <p:cNvSpPr txBox="1"/>
          <p:nvPr/>
        </p:nvSpPr>
        <p:spPr>
          <a:xfrm>
            <a:off x="2615100" y="6525525"/>
            <a:ext cx="9576900" cy="364800"/>
          </a:xfrm>
          <a:prstGeom prst="rect">
            <a:avLst/>
          </a:prstGeom>
          <a:noFill/>
          <a:ln>
            <a:noFill/>
          </a:ln>
        </p:spPr>
        <p:txBody>
          <a:bodyPr anchorCtr="0" anchor="t" bIns="91425" lIns="91425" spcFirstLastPara="1" rIns="91425" wrap="square" tIns="91425">
            <a:spAutoFit/>
          </a:bodyPr>
          <a:lstStyle/>
          <a:p>
            <a:pPr indent="457200" lvl="0" marL="1828800" marR="0" rtl="0" algn="l">
              <a:lnSpc>
                <a:spcPct val="90000"/>
              </a:lnSpc>
              <a:spcBef>
                <a:spcPts val="0"/>
              </a:spcBef>
              <a:spcAft>
                <a:spcPts val="0"/>
              </a:spcAft>
              <a:buClr>
                <a:srgbClr val="000000"/>
              </a:buClr>
              <a:buSzPts val="1300"/>
              <a:buFont typeface="Arial"/>
              <a:buNone/>
            </a:pPr>
            <a:r>
              <a:rPr b="0" i="0" lang="sv-SE" sz="1200" u="none" cap="none" strike="noStrike">
                <a:solidFill>
                  <a:schemeClr val="dk1"/>
                </a:solidFill>
                <a:highlight>
                  <a:schemeClr val="lt1"/>
                </a:highlight>
                <a:latin typeface="Lato"/>
                <a:ea typeface="Lato"/>
                <a:cs typeface="Lato"/>
                <a:sym typeface="Lato"/>
              </a:rPr>
              <a:t>European University Association, </a:t>
            </a:r>
            <a:r>
              <a:rPr b="0" i="0" lang="sv-SE" sz="1200" u="sng" cap="none" strike="noStrike">
                <a:solidFill>
                  <a:schemeClr val="dk1"/>
                </a:solidFill>
                <a:highlight>
                  <a:schemeClr val="lt1"/>
                </a:highlight>
                <a:latin typeface="Lato"/>
                <a:ea typeface="Lato"/>
                <a:cs typeface="Lato"/>
                <a:sym typeface="Lato"/>
                <a:hlinkClick r:id="rId4">
                  <a:extLst>
                    <a:ext uri="{A12FA001-AC4F-418D-AE19-62706E023703}">
                      <ahyp:hlinkClr val="tx"/>
                    </a:ext>
                  </a:extLst>
                </a:hlinkClick>
              </a:rPr>
              <a:t>2019 EUA Open Science and Access Survey results</a:t>
            </a:r>
            <a:r>
              <a:rPr b="0" i="0" lang="sv-SE" sz="1200" u="none" cap="none" strike="noStrike">
                <a:solidFill>
                  <a:schemeClr val="dk1"/>
                </a:solidFill>
                <a:highlight>
                  <a:schemeClr val="lt1"/>
                </a:highlight>
                <a:latin typeface="Lato"/>
                <a:ea typeface="Lato"/>
                <a:cs typeface="Lato"/>
                <a:sym typeface="Lato"/>
              </a:rPr>
              <a:t> </a:t>
            </a:r>
            <a:r>
              <a:rPr b="0" i="0" lang="sv-SE" sz="1200" u="sng" cap="none" strike="noStrike">
                <a:solidFill>
                  <a:schemeClr val="dk1"/>
                </a:solidFill>
                <a:highlight>
                  <a:schemeClr val="lt1"/>
                </a:highlight>
                <a:latin typeface="Lato"/>
                <a:ea typeface="Lato"/>
                <a:cs typeface="Lato"/>
                <a:sym typeface="Lato"/>
                <a:hlinkClick r:id="rId5">
                  <a:extLst>
                    <a:ext uri="{A12FA001-AC4F-418D-AE19-62706E023703}">
                      <ahyp:hlinkClr val="tx"/>
                    </a:ext>
                  </a:extLst>
                </a:hlinkClick>
              </a:rPr>
              <a:t>CC BY-NC</a:t>
            </a:r>
            <a:r>
              <a:rPr b="0" i="0" lang="sv-SE" sz="1300" u="sng" cap="none" strike="noStrike">
                <a:solidFill>
                  <a:schemeClr val="dk1"/>
                </a:solidFill>
                <a:highlight>
                  <a:schemeClr val="lt1"/>
                </a:highlight>
                <a:latin typeface="Lato"/>
                <a:ea typeface="Lato"/>
                <a:cs typeface="Lato"/>
                <a:sym typeface="Lato"/>
                <a:hlinkClick r:id="rId6">
                  <a:extLst>
                    <a:ext uri="{A12FA001-AC4F-418D-AE19-62706E023703}">
                      <ahyp:hlinkClr val="tx"/>
                    </a:ext>
                  </a:extLst>
                </a:hlinkClick>
              </a:rPr>
              <a:t>4.0</a:t>
            </a:r>
            <a:endParaRPr b="0" i="0" sz="1200" u="none" cap="none" strike="noStrike">
              <a:solidFill>
                <a:schemeClr val="dk1"/>
              </a:solidFill>
              <a:highlight>
                <a:schemeClr val="lt1"/>
              </a:highlight>
              <a:latin typeface="Lato"/>
              <a:ea typeface="Lato"/>
              <a:cs typeface="Lato"/>
              <a:sym typeface="Lato"/>
            </a:endParaRPr>
          </a:p>
        </p:txBody>
      </p:sp>
      <p:grpSp>
        <p:nvGrpSpPr>
          <p:cNvPr id="232" name="Google Shape;232;g312c369d335_4_9"/>
          <p:cNvGrpSpPr/>
          <p:nvPr/>
        </p:nvGrpSpPr>
        <p:grpSpPr>
          <a:xfrm>
            <a:off x="9226475" y="3400550"/>
            <a:ext cx="1675250" cy="1929401"/>
            <a:chOff x="1949450" y="3891650"/>
            <a:chExt cx="1675250" cy="1929401"/>
          </a:xfrm>
        </p:grpSpPr>
        <p:pic>
          <p:nvPicPr>
            <p:cNvPr id="233" name="Google Shape;233;g312c369d335_4_9"/>
            <p:cNvPicPr preferRelativeResize="0"/>
            <p:nvPr/>
          </p:nvPicPr>
          <p:blipFill rotWithShape="1">
            <a:blip r:embed="rId3">
              <a:alphaModFix/>
            </a:blip>
            <a:srcRect b="0" l="40569" r="35163" t="88088"/>
            <a:stretch/>
          </p:blipFill>
          <p:spPr>
            <a:xfrm>
              <a:off x="1949450" y="4545225"/>
              <a:ext cx="1675250" cy="653575"/>
            </a:xfrm>
            <a:prstGeom prst="rect">
              <a:avLst/>
            </a:prstGeom>
            <a:noFill/>
            <a:ln>
              <a:noFill/>
            </a:ln>
          </p:spPr>
        </p:pic>
        <p:pic>
          <p:nvPicPr>
            <p:cNvPr id="234" name="Google Shape;234;g312c369d335_4_9"/>
            <p:cNvPicPr preferRelativeResize="0"/>
            <p:nvPr/>
          </p:nvPicPr>
          <p:blipFill rotWithShape="1">
            <a:blip r:embed="rId3">
              <a:alphaModFix/>
            </a:blip>
            <a:srcRect b="0" l="4995" r="75189" t="88088"/>
            <a:stretch/>
          </p:blipFill>
          <p:spPr>
            <a:xfrm>
              <a:off x="1949450" y="3891650"/>
              <a:ext cx="1367901" cy="653575"/>
            </a:xfrm>
            <a:prstGeom prst="rect">
              <a:avLst/>
            </a:prstGeom>
            <a:noFill/>
            <a:ln>
              <a:noFill/>
            </a:ln>
          </p:spPr>
        </p:pic>
        <p:pic>
          <p:nvPicPr>
            <p:cNvPr id="235" name="Google Shape;235;g312c369d335_4_9"/>
            <p:cNvPicPr preferRelativeResize="0"/>
            <p:nvPr/>
          </p:nvPicPr>
          <p:blipFill rotWithShape="1">
            <a:blip r:embed="rId3">
              <a:alphaModFix/>
            </a:blip>
            <a:srcRect b="0" l="79632" r="0" t="88659"/>
            <a:stretch/>
          </p:blipFill>
          <p:spPr>
            <a:xfrm>
              <a:off x="1968499" y="5198800"/>
              <a:ext cx="1406001" cy="622251"/>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g30f5deefb05_0_512"/>
          <p:cNvSpPr txBox="1"/>
          <p:nvPr>
            <p:ph idx="1" type="body"/>
          </p:nvPr>
        </p:nvSpPr>
        <p:spPr>
          <a:xfrm>
            <a:off x="611650" y="1647275"/>
            <a:ext cx="10515600" cy="613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b="1" lang="sv-SE" sz="3000">
                <a:latin typeface="Lato"/>
                <a:ea typeface="Lato"/>
                <a:cs typeface="Lato"/>
                <a:sym typeface="Lato"/>
              </a:rPr>
              <a:t>Funders</a:t>
            </a:r>
            <a:endParaRPr i="1" sz="3000">
              <a:latin typeface="Lato"/>
              <a:ea typeface="Lato"/>
              <a:cs typeface="Lato"/>
              <a:sym typeface="Lato"/>
            </a:endParaRPr>
          </a:p>
        </p:txBody>
      </p:sp>
      <p:sp>
        <p:nvSpPr>
          <p:cNvPr id="241" name="Google Shape;241;g30f5deefb05_0_512"/>
          <p:cNvSpPr txBox="1"/>
          <p:nvPr>
            <p:ph type="title"/>
          </p:nvPr>
        </p:nvSpPr>
        <p:spPr>
          <a:xfrm>
            <a:off x="740550" y="346275"/>
            <a:ext cx="107109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71616"/>
              </a:buClr>
              <a:buSzPts val="4000"/>
              <a:buFont typeface="Arial"/>
              <a:buNone/>
            </a:pPr>
            <a:r>
              <a:rPr lang="sv-SE">
                <a:latin typeface="Lora"/>
                <a:ea typeface="Lora"/>
                <a:cs typeface="Lora"/>
                <a:sym typeface="Lora"/>
              </a:rPr>
              <a:t>Research evaluation - current practices</a:t>
            </a:r>
            <a:endParaRPr>
              <a:latin typeface="Lora"/>
              <a:ea typeface="Lora"/>
              <a:cs typeface="Lora"/>
              <a:sym typeface="Lora"/>
            </a:endParaRPr>
          </a:p>
        </p:txBody>
      </p:sp>
      <p:sp>
        <p:nvSpPr>
          <p:cNvPr id="242" name="Google Shape;242;g30f5deefb05_0_512"/>
          <p:cNvSpPr txBox="1"/>
          <p:nvPr/>
        </p:nvSpPr>
        <p:spPr>
          <a:xfrm>
            <a:off x="2615100" y="6525525"/>
            <a:ext cx="9576900" cy="364800"/>
          </a:xfrm>
          <a:prstGeom prst="rect">
            <a:avLst/>
          </a:prstGeom>
          <a:noFill/>
          <a:ln>
            <a:noFill/>
          </a:ln>
        </p:spPr>
        <p:txBody>
          <a:bodyPr anchorCtr="0" anchor="t" bIns="91425" lIns="91425" spcFirstLastPara="1" rIns="91425" wrap="square" tIns="91425">
            <a:spAutoFit/>
          </a:bodyPr>
          <a:lstStyle/>
          <a:p>
            <a:pPr indent="457200" lvl="0" marL="1828800" marR="0" rtl="0" algn="l">
              <a:lnSpc>
                <a:spcPct val="90000"/>
              </a:lnSpc>
              <a:spcBef>
                <a:spcPts val="0"/>
              </a:spcBef>
              <a:spcAft>
                <a:spcPts val="0"/>
              </a:spcAft>
              <a:buClr>
                <a:srgbClr val="000000"/>
              </a:buClr>
              <a:buSzPts val="1300"/>
              <a:buFont typeface="Arial"/>
              <a:buNone/>
            </a:pPr>
            <a:r>
              <a:t/>
            </a:r>
            <a:endParaRPr b="0" i="0" sz="1300" u="none" cap="none" strike="noStrike">
              <a:solidFill>
                <a:schemeClr val="dk1"/>
              </a:solidFill>
              <a:highlight>
                <a:schemeClr val="lt1"/>
              </a:highlight>
              <a:latin typeface="Lato"/>
              <a:ea typeface="Lato"/>
              <a:cs typeface="Lato"/>
              <a:sym typeface="Lato"/>
            </a:endParaRPr>
          </a:p>
        </p:txBody>
      </p:sp>
      <p:pic>
        <p:nvPicPr>
          <p:cNvPr id="243" name="Google Shape;243;g30f5deefb05_0_512"/>
          <p:cNvPicPr preferRelativeResize="0"/>
          <p:nvPr/>
        </p:nvPicPr>
        <p:blipFill rotWithShape="1">
          <a:blip r:embed="rId3">
            <a:alphaModFix/>
          </a:blip>
          <a:srcRect b="19484" l="25724" r="24119" t="16922"/>
          <a:stretch/>
        </p:blipFill>
        <p:spPr>
          <a:xfrm>
            <a:off x="535450" y="2760600"/>
            <a:ext cx="1339008" cy="891300"/>
          </a:xfrm>
          <a:prstGeom prst="rect">
            <a:avLst/>
          </a:prstGeom>
          <a:noFill/>
          <a:ln>
            <a:noFill/>
          </a:ln>
        </p:spPr>
      </p:pic>
      <p:sp>
        <p:nvSpPr>
          <p:cNvPr id="244" name="Google Shape;244;g30f5deefb05_0_512"/>
          <p:cNvSpPr txBox="1"/>
          <p:nvPr/>
        </p:nvSpPr>
        <p:spPr>
          <a:xfrm>
            <a:off x="2759925" y="2391400"/>
            <a:ext cx="9089700" cy="1098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400"/>
              <a:buFont typeface="Arial"/>
              <a:buNone/>
            </a:pPr>
            <a:r>
              <a:rPr b="0" i="0" lang="sv-SE" sz="1500" u="none" cap="none" strike="noStrike">
                <a:solidFill>
                  <a:srgbClr val="171616"/>
                </a:solidFill>
                <a:latin typeface="Lato"/>
                <a:ea typeface="Lato"/>
                <a:cs typeface="Lato"/>
                <a:sym typeface="Lato"/>
              </a:rPr>
              <a:t>A list of</a:t>
            </a:r>
            <a:r>
              <a:rPr b="0" i="0" lang="sv-SE" sz="1800" u="none" cap="none" strike="noStrike">
                <a:solidFill>
                  <a:srgbClr val="171616"/>
                </a:solidFill>
                <a:latin typeface="Lato"/>
                <a:ea typeface="Lato"/>
                <a:cs typeface="Lato"/>
                <a:sym typeface="Lato"/>
              </a:rPr>
              <a:t> </a:t>
            </a:r>
            <a:r>
              <a:rPr b="1" i="0" lang="sv-SE" sz="1800" u="none" cap="none" strike="noStrike">
                <a:solidFill>
                  <a:schemeClr val="accent2"/>
                </a:solidFill>
                <a:latin typeface="Lato"/>
                <a:ea typeface="Lato"/>
                <a:cs typeface="Lato"/>
                <a:sym typeface="Lato"/>
              </a:rPr>
              <a:t>all works published in peer-reviewed journals</a:t>
            </a:r>
            <a:r>
              <a:rPr b="1" i="0" lang="sv-SE" sz="1800" u="none" cap="none" strike="noStrike">
                <a:solidFill>
                  <a:schemeClr val="dk2"/>
                </a:solidFill>
                <a:latin typeface="Lato"/>
                <a:ea typeface="Lato"/>
                <a:cs typeface="Lato"/>
                <a:sym typeface="Lato"/>
              </a:rPr>
              <a:t> </a:t>
            </a:r>
            <a:r>
              <a:rPr b="0" i="0" lang="sv-SE" sz="1500" u="none" cap="none" strike="noStrike">
                <a:solidFill>
                  <a:srgbClr val="171616"/>
                </a:solidFill>
                <a:latin typeface="Lato"/>
                <a:ea typeface="Lato"/>
                <a:cs typeface="Lato"/>
                <a:sym typeface="Lato"/>
              </a:rPr>
              <a:t>and with the ten most significant publications highlighted. For scientific areas where it is applicable, using Web of Science, Scopus or Google Scholar, an</a:t>
            </a:r>
            <a:r>
              <a:rPr b="0" i="0" lang="sv-SE" sz="1800" u="none" cap="none" strike="noStrike">
                <a:solidFill>
                  <a:srgbClr val="171616"/>
                </a:solidFill>
                <a:latin typeface="Lato"/>
                <a:ea typeface="Lato"/>
                <a:cs typeface="Lato"/>
                <a:sym typeface="Lato"/>
              </a:rPr>
              <a:t> </a:t>
            </a:r>
            <a:r>
              <a:rPr b="1" i="0" lang="sv-SE" sz="1800" u="none" cap="none" strike="noStrike">
                <a:solidFill>
                  <a:schemeClr val="accent2"/>
                </a:solidFill>
                <a:latin typeface="Lato"/>
                <a:ea typeface="Lato"/>
                <a:cs typeface="Lato"/>
                <a:sym typeface="Lato"/>
              </a:rPr>
              <a:t>h-index</a:t>
            </a:r>
            <a:r>
              <a:rPr b="0" i="0" lang="sv-SE" sz="1800" u="none" cap="none" strike="noStrike">
                <a:solidFill>
                  <a:srgbClr val="171616"/>
                </a:solidFill>
                <a:latin typeface="Lato"/>
                <a:ea typeface="Lato"/>
                <a:cs typeface="Lato"/>
                <a:sym typeface="Lato"/>
              </a:rPr>
              <a:t> </a:t>
            </a:r>
            <a:r>
              <a:rPr b="0" i="0" lang="sv-SE" sz="1500" u="none" cap="none" strike="noStrike">
                <a:solidFill>
                  <a:srgbClr val="171616"/>
                </a:solidFill>
                <a:latin typeface="Lato"/>
                <a:ea typeface="Lato"/>
                <a:cs typeface="Lato"/>
                <a:sym typeface="Lato"/>
              </a:rPr>
              <a:t>and the</a:t>
            </a:r>
            <a:r>
              <a:rPr b="0" i="0" lang="sv-SE" sz="1800" u="none" cap="none" strike="noStrike">
                <a:solidFill>
                  <a:srgbClr val="171616"/>
                </a:solidFill>
                <a:latin typeface="Lato"/>
                <a:ea typeface="Lato"/>
                <a:cs typeface="Lato"/>
                <a:sym typeface="Lato"/>
              </a:rPr>
              <a:t> </a:t>
            </a:r>
            <a:r>
              <a:rPr b="1" i="0" lang="sv-SE" sz="1800" u="none" cap="none" strike="noStrike">
                <a:solidFill>
                  <a:schemeClr val="accent2"/>
                </a:solidFill>
                <a:latin typeface="Lato"/>
                <a:ea typeface="Lato"/>
                <a:cs typeface="Lato"/>
                <a:sym typeface="Lato"/>
              </a:rPr>
              <a:t>number of publications and citations the h-index</a:t>
            </a:r>
            <a:r>
              <a:rPr b="0" i="0" lang="sv-SE" sz="1800" u="none" cap="none" strike="noStrike">
                <a:solidFill>
                  <a:srgbClr val="171616"/>
                </a:solidFill>
                <a:latin typeface="Lato"/>
                <a:ea typeface="Lato"/>
                <a:cs typeface="Lato"/>
                <a:sym typeface="Lato"/>
              </a:rPr>
              <a:t> </a:t>
            </a:r>
            <a:r>
              <a:rPr b="0" i="0" lang="sv-SE" sz="1500" u="none" cap="none" strike="noStrike">
                <a:solidFill>
                  <a:srgbClr val="171616"/>
                </a:solidFill>
                <a:latin typeface="Lato"/>
                <a:ea typeface="Lato"/>
                <a:cs typeface="Lato"/>
                <a:sym typeface="Lato"/>
              </a:rPr>
              <a:t>is based on must be specified.</a:t>
            </a:r>
            <a:endParaRPr b="0" i="0" sz="1500" u="none" cap="none" strike="noStrike">
              <a:solidFill>
                <a:srgbClr val="171616"/>
              </a:solidFill>
              <a:latin typeface="Lato"/>
              <a:ea typeface="Lato"/>
              <a:cs typeface="Lato"/>
              <a:sym typeface="Lato"/>
            </a:endParaRPr>
          </a:p>
        </p:txBody>
      </p:sp>
      <p:sp>
        <p:nvSpPr>
          <p:cNvPr id="245" name="Google Shape;245;g30f5deefb05_0_512"/>
          <p:cNvSpPr txBox="1"/>
          <p:nvPr/>
        </p:nvSpPr>
        <p:spPr>
          <a:xfrm>
            <a:off x="1723200" y="4041750"/>
            <a:ext cx="10262100" cy="446400"/>
          </a:xfrm>
          <a:prstGeom prst="rect">
            <a:avLst/>
          </a:prstGeom>
          <a:noFill/>
          <a:ln>
            <a:noFill/>
          </a:ln>
        </p:spPr>
        <p:txBody>
          <a:bodyPr anchorCtr="0" anchor="t" bIns="91425" lIns="91425" spcFirstLastPara="1" rIns="91425" wrap="square" tIns="91425">
            <a:spAutoFit/>
          </a:bodyPr>
          <a:lstStyle/>
          <a:p>
            <a:pPr indent="0" lvl="0" marL="457200" marR="0" rtl="0" algn="l">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Lato"/>
              <a:ea typeface="Lato"/>
              <a:cs typeface="Lato"/>
              <a:sym typeface="Lato"/>
            </a:endParaRPr>
          </a:p>
        </p:txBody>
      </p:sp>
      <p:sp>
        <p:nvSpPr>
          <p:cNvPr id="246" name="Google Shape;246;g30f5deefb05_0_512"/>
          <p:cNvSpPr txBox="1"/>
          <p:nvPr/>
        </p:nvSpPr>
        <p:spPr>
          <a:xfrm>
            <a:off x="2836125" y="3802750"/>
            <a:ext cx="9165000" cy="1200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sv-SE" sz="1800" u="none" cap="none" strike="noStrike">
                <a:solidFill>
                  <a:schemeClr val="accent2"/>
                </a:solidFill>
                <a:latin typeface="Lato"/>
                <a:ea typeface="Lato"/>
                <a:cs typeface="Lato"/>
                <a:sym typeface="Lato"/>
              </a:rPr>
              <a:t>Bibliometrics</a:t>
            </a:r>
            <a:r>
              <a:rPr b="0" i="0" lang="sv-SE" sz="1800" u="none" cap="none" strike="noStrike">
                <a:solidFill>
                  <a:schemeClr val="dk1"/>
                </a:solidFill>
                <a:latin typeface="Lato"/>
                <a:ea typeface="Lato"/>
                <a:cs typeface="Lato"/>
                <a:sym typeface="Lato"/>
              </a:rPr>
              <a:t> </a:t>
            </a:r>
            <a:r>
              <a:rPr b="0" i="0" lang="sv-SE" sz="1500" u="none" cap="none" strike="noStrike">
                <a:solidFill>
                  <a:schemeClr val="dk1"/>
                </a:solidFill>
                <a:latin typeface="Lato"/>
                <a:ea typeface="Lato"/>
                <a:cs typeface="Lato"/>
                <a:sym typeface="Lato"/>
              </a:rPr>
              <a:t>shall be used with caution in the review, and only as part of</a:t>
            </a:r>
            <a:r>
              <a:rPr b="0" i="0" lang="sv-SE" sz="1800" u="none" cap="none" strike="noStrike">
                <a:solidFill>
                  <a:schemeClr val="dk1"/>
                </a:solidFill>
                <a:latin typeface="Lato"/>
                <a:ea typeface="Lato"/>
                <a:cs typeface="Lato"/>
                <a:sym typeface="Lato"/>
              </a:rPr>
              <a:t> </a:t>
            </a:r>
            <a:r>
              <a:rPr b="1" i="0" lang="sv-SE" sz="1800" u="none" cap="none" strike="noStrike">
                <a:solidFill>
                  <a:schemeClr val="accent2"/>
                </a:solidFill>
                <a:latin typeface="Lato"/>
                <a:ea typeface="Lato"/>
                <a:cs typeface="Lato"/>
                <a:sym typeface="Lato"/>
              </a:rPr>
              <a:t>an overall assessment of the merits </a:t>
            </a:r>
            <a:r>
              <a:rPr b="0" i="0" lang="sv-SE" sz="1500" u="none" cap="none" strike="noStrike">
                <a:solidFill>
                  <a:schemeClr val="dk1"/>
                </a:solidFill>
                <a:latin typeface="Lato"/>
                <a:ea typeface="Lato"/>
                <a:cs typeface="Lato"/>
                <a:sym typeface="Lato"/>
              </a:rPr>
              <a:t>carried out by reviewers with expertise in the area in question.</a:t>
            </a:r>
            <a:r>
              <a:rPr b="0" i="0" lang="sv-SE" sz="1800" u="none" cap="none" strike="noStrike">
                <a:solidFill>
                  <a:schemeClr val="dk1"/>
                </a:solidFill>
                <a:latin typeface="Lato"/>
                <a:ea typeface="Lato"/>
                <a:cs typeface="Lato"/>
                <a:sym typeface="Lato"/>
              </a:rPr>
              <a:t> </a:t>
            </a:r>
            <a:r>
              <a:rPr b="1" i="0" lang="sv-SE" sz="1800" u="none" cap="none" strike="noStrike">
                <a:solidFill>
                  <a:schemeClr val="accent2"/>
                </a:solidFill>
                <a:latin typeface="Lato"/>
                <a:ea typeface="Lato"/>
                <a:cs typeface="Lato"/>
                <a:sym typeface="Lato"/>
              </a:rPr>
              <a:t>Bibliometrical data</a:t>
            </a:r>
            <a:r>
              <a:rPr b="0" i="0" lang="sv-SE" sz="1800" u="none" cap="none" strike="noStrike">
                <a:solidFill>
                  <a:schemeClr val="dk1"/>
                </a:solidFill>
                <a:latin typeface="Lato"/>
                <a:ea typeface="Lato"/>
                <a:cs typeface="Lato"/>
                <a:sym typeface="Lato"/>
              </a:rPr>
              <a:t> </a:t>
            </a:r>
            <a:r>
              <a:rPr b="0" i="0" lang="sv-SE" sz="1500" u="none" cap="none" strike="noStrike">
                <a:solidFill>
                  <a:schemeClr val="dk1"/>
                </a:solidFill>
                <a:latin typeface="Lato"/>
                <a:ea typeface="Lato"/>
                <a:cs typeface="Lato"/>
                <a:sym typeface="Lato"/>
              </a:rPr>
              <a:t>gathered in conjunction with the application shall be relevant to the research area and the grant form the call relates to.</a:t>
            </a:r>
            <a:endParaRPr b="0" i="0" sz="1500" u="none" cap="none" strike="noStrike">
              <a:solidFill>
                <a:srgbClr val="171616"/>
              </a:solidFill>
              <a:latin typeface="Lato"/>
              <a:ea typeface="Lato"/>
              <a:cs typeface="Lato"/>
              <a:sym typeface="Lato"/>
            </a:endParaRPr>
          </a:p>
        </p:txBody>
      </p:sp>
      <p:pic>
        <p:nvPicPr>
          <p:cNvPr id="247" name="Google Shape;247;g30f5deefb05_0_512"/>
          <p:cNvPicPr preferRelativeResize="0"/>
          <p:nvPr/>
        </p:nvPicPr>
        <p:blipFill rotWithShape="1">
          <a:blip r:embed="rId4">
            <a:alphaModFix/>
          </a:blip>
          <a:srcRect b="36151" l="36804" r="36168" t="0"/>
          <a:stretch/>
        </p:blipFill>
        <p:spPr>
          <a:xfrm>
            <a:off x="740550" y="3970725"/>
            <a:ext cx="845576" cy="938950"/>
          </a:xfrm>
          <a:prstGeom prst="rect">
            <a:avLst/>
          </a:prstGeom>
          <a:noFill/>
          <a:ln>
            <a:noFill/>
          </a:ln>
        </p:spPr>
      </p:pic>
      <p:pic>
        <p:nvPicPr>
          <p:cNvPr id="248" name="Google Shape;248;g30f5deefb05_0_512"/>
          <p:cNvPicPr preferRelativeResize="0"/>
          <p:nvPr/>
        </p:nvPicPr>
        <p:blipFill rotWithShape="1">
          <a:blip r:embed="rId5">
            <a:alphaModFix/>
          </a:blip>
          <a:srcRect b="0" l="0" r="0" t="0"/>
          <a:stretch/>
        </p:blipFill>
        <p:spPr>
          <a:xfrm>
            <a:off x="161800" y="5286962"/>
            <a:ext cx="746227" cy="746227"/>
          </a:xfrm>
          <a:prstGeom prst="rect">
            <a:avLst/>
          </a:prstGeom>
          <a:noFill/>
          <a:ln>
            <a:noFill/>
          </a:ln>
        </p:spPr>
      </p:pic>
      <p:pic>
        <p:nvPicPr>
          <p:cNvPr id="249" name="Google Shape;249;g30f5deefb05_0_512"/>
          <p:cNvPicPr preferRelativeResize="0"/>
          <p:nvPr/>
        </p:nvPicPr>
        <p:blipFill rotWithShape="1">
          <a:blip r:embed="rId6">
            <a:alphaModFix/>
          </a:blip>
          <a:srcRect b="0" l="0" r="0" t="0"/>
          <a:stretch/>
        </p:blipFill>
        <p:spPr>
          <a:xfrm>
            <a:off x="1011250" y="5245025"/>
            <a:ext cx="1494185" cy="830100"/>
          </a:xfrm>
          <a:prstGeom prst="rect">
            <a:avLst/>
          </a:prstGeom>
          <a:noFill/>
          <a:ln>
            <a:noFill/>
          </a:ln>
        </p:spPr>
      </p:pic>
      <p:sp>
        <p:nvSpPr>
          <p:cNvPr id="250" name="Google Shape;250;g30f5deefb05_0_512"/>
          <p:cNvSpPr txBox="1"/>
          <p:nvPr/>
        </p:nvSpPr>
        <p:spPr>
          <a:xfrm>
            <a:off x="2988525" y="5436875"/>
            <a:ext cx="9927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sv-SE" sz="1800" u="none" cap="none" strike="noStrike">
                <a:solidFill>
                  <a:schemeClr val="accent2"/>
                </a:solidFill>
                <a:latin typeface="Lato"/>
                <a:ea typeface="Lato"/>
                <a:cs typeface="Lato"/>
                <a:sym typeface="Lato"/>
              </a:rPr>
              <a:t>No publicly available information about procedures for evaluation </a:t>
            </a:r>
            <a:endParaRPr b="0" i="0" sz="1500" u="none" cap="none" strike="noStrike">
              <a:solidFill>
                <a:srgbClr val="171616"/>
              </a:solidFill>
              <a:latin typeface="Lato"/>
              <a:ea typeface="Lato"/>
              <a:cs typeface="Lato"/>
              <a:sym typeface="Lato"/>
            </a:endParaRPr>
          </a:p>
        </p:txBody>
      </p:sp>
      <p:sp>
        <p:nvSpPr>
          <p:cNvPr id="251" name="Google Shape;251;g30f5deefb05_0_512"/>
          <p:cNvSpPr txBox="1"/>
          <p:nvPr/>
        </p:nvSpPr>
        <p:spPr>
          <a:xfrm>
            <a:off x="6802525" y="6287800"/>
            <a:ext cx="5389500" cy="544800"/>
          </a:xfrm>
          <a:prstGeom prst="rect">
            <a:avLst/>
          </a:prstGeom>
          <a:noFill/>
          <a:ln>
            <a:noFill/>
          </a:ln>
        </p:spPr>
        <p:txBody>
          <a:bodyPr anchorCtr="0" anchor="t" bIns="91425" lIns="91425" spcFirstLastPara="1" rIns="91425" wrap="square" tIns="91425">
            <a:spAutoFit/>
          </a:bodyPr>
          <a:lstStyle/>
          <a:p>
            <a:pPr indent="0" lvl="0" marL="0" marR="0" rtl="0" algn="r">
              <a:lnSpc>
                <a:spcPct val="90000"/>
              </a:lnSpc>
              <a:spcBef>
                <a:spcPts val="0"/>
              </a:spcBef>
              <a:spcAft>
                <a:spcPts val="0"/>
              </a:spcAft>
              <a:buClr>
                <a:srgbClr val="000000"/>
              </a:buClr>
              <a:buSzPts val="1300"/>
              <a:buFont typeface="Arial"/>
              <a:buNone/>
            </a:pPr>
            <a:r>
              <a:rPr b="0" i="0" lang="sv-SE" sz="1300" u="none" cap="none" strike="noStrike">
                <a:solidFill>
                  <a:schemeClr val="dk1"/>
                </a:solidFill>
                <a:highlight>
                  <a:schemeClr val="lt1"/>
                </a:highlight>
                <a:latin typeface="Lato"/>
                <a:ea typeface="Lato"/>
                <a:cs typeface="Lato"/>
                <a:sym typeface="Lato"/>
              </a:rPr>
              <a:t>Knut &amp; Alice Wallenberg Foundation, 2024. </a:t>
            </a:r>
            <a:r>
              <a:rPr b="0" i="0" lang="sv-SE" sz="1300" u="sng" cap="none" strike="noStrike">
                <a:solidFill>
                  <a:schemeClr val="hlink"/>
                </a:solidFill>
                <a:highlight>
                  <a:schemeClr val="lt1"/>
                </a:highlight>
                <a:latin typeface="Lato"/>
                <a:ea typeface="Lato"/>
                <a:cs typeface="Lato"/>
                <a:sym typeface="Lato"/>
                <a:hlinkClick r:id="rId7"/>
              </a:rPr>
              <a:t>Funding guide </a:t>
            </a:r>
            <a:endParaRPr b="0" i="0" sz="1300" u="none" cap="none" strike="noStrike">
              <a:solidFill>
                <a:schemeClr val="dk1"/>
              </a:solidFill>
              <a:highlight>
                <a:schemeClr val="lt1"/>
              </a:highlight>
              <a:latin typeface="Lato"/>
              <a:ea typeface="Lato"/>
              <a:cs typeface="Lato"/>
              <a:sym typeface="Lato"/>
            </a:endParaRPr>
          </a:p>
          <a:p>
            <a:pPr indent="0" lvl="0" marL="0" marR="0" rtl="0" algn="r">
              <a:lnSpc>
                <a:spcPct val="90000"/>
              </a:lnSpc>
              <a:spcBef>
                <a:spcPts val="0"/>
              </a:spcBef>
              <a:spcAft>
                <a:spcPts val="0"/>
              </a:spcAft>
              <a:buClr>
                <a:srgbClr val="000000"/>
              </a:buClr>
              <a:buSzPts val="1300"/>
              <a:buFont typeface="Arial"/>
              <a:buNone/>
            </a:pPr>
            <a:r>
              <a:rPr b="0" i="0" lang="sv-SE" sz="1300" u="none" cap="none" strike="noStrike">
                <a:solidFill>
                  <a:schemeClr val="dk1"/>
                </a:solidFill>
                <a:highlight>
                  <a:schemeClr val="lt1"/>
                </a:highlight>
                <a:latin typeface="Lato"/>
                <a:ea typeface="Lato"/>
                <a:cs typeface="Lato"/>
                <a:sym typeface="Lato"/>
              </a:rPr>
              <a:t>VR, 2024. </a:t>
            </a:r>
            <a:r>
              <a:rPr b="0" i="0" lang="sv-SE" sz="1300" u="sng" cap="none" strike="noStrike">
                <a:solidFill>
                  <a:schemeClr val="hlink"/>
                </a:solidFill>
                <a:highlight>
                  <a:schemeClr val="lt1"/>
                </a:highlight>
                <a:latin typeface="Lato"/>
                <a:ea typeface="Lato"/>
                <a:cs typeface="Lato"/>
                <a:sym typeface="Lato"/>
                <a:hlinkClick r:id="rId8"/>
              </a:rPr>
              <a:t>Peer-review handbooks </a:t>
            </a:r>
            <a:endParaRPr b="0" i="0" sz="1300" u="none" cap="none" strike="noStrike">
              <a:solidFill>
                <a:schemeClr val="dk1"/>
              </a:solidFill>
              <a:highlight>
                <a:schemeClr val="lt1"/>
              </a:highlight>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g33956f7bb0d_0_8"/>
          <p:cNvSpPr txBox="1"/>
          <p:nvPr>
            <p:ph idx="1" type="body"/>
          </p:nvPr>
        </p:nvSpPr>
        <p:spPr>
          <a:xfrm>
            <a:off x="838200" y="1486800"/>
            <a:ext cx="10515600" cy="17637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1000"/>
              </a:spcBef>
              <a:spcAft>
                <a:spcPts val="0"/>
              </a:spcAft>
              <a:buSzPts val="1800"/>
              <a:buNone/>
            </a:pPr>
            <a:r>
              <a:rPr lang="sv-SE" sz="2100">
                <a:latin typeface="Lato"/>
                <a:ea typeface="Lato"/>
                <a:cs typeface="Lato"/>
                <a:sym typeface="Lato"/>
              </a:rPr>
              <a:t>The </a:t>
            </a:r>
            <a:r>
              <a:rPr b="1" lang="sv-SE" sz="2100">
                <a:latin typeface="Lato"/>
                <a:ea typeface="Lato"/>
                <a:cs typeface="Lato"/>
                <a:sym typeface="Lato"/>
              </a:rPr>
              <a:t>h-index</a:t>
            </a:r>
            <a:r>
              <a:rPr lang="sv-SE" sz="2100">
                <a:latin typeface="Lato"/>
                <a:ea typeface="Lato"/>
                <a:cs typeface="Lato"/>
                <a:sym typeface="Lato"/>
              </a:rPr>
              <a:t> is an author-level metric that measures both the </a:t>
            </a:r>
            <a:r>
              <a:rPr lang="sv-SE" sz="2100">
                <a:solidFill>
                  <a:schemeClr val="accent2"/>
                </a:solidFill>
                <a:latin typeface="Lato"/>
                <a:ea typeface="Lato"/>
                <a:cs typeface="Lato"/>
                <a:sym typeface="Lato"/>
              </a:rPr>
              <a:t>productivity and citation impact of the publications</a:t>
            </a:r>
            <a:r>
              <a:rPr lang="sv-SE" sz="2100">
                <a:latin typeface="Lato"/>
                <a:ea typeface="Lato"/>
                <a:cs typeface="Lato"/>
                <a:sym typeface="Lato"/>
              </a:rPr>
              <a:t>, initially used for an individual scientist or scholar. (...) The index is based on the set of the scientist's </a:t>
            </a:r>
            <a:r>
              <a:rPr b="1" lang="sv-SE" sz="2100">
                <a:solidFill>
                  <a:schemeClr val="accent2"/>
                </a:solidFill>
                <a:latin typeface="Lato"/>
                <a:ea typeface="Lato"/>
                <a:cs typeface="Lato"/>
                <a:sym typeface="Lato"/>
              </a:rPr>
              <a:t>most cited papers</a:t>
            </a:r>
            <a:r>
              <a:rPr lang="sv-SE" sz="2100">
                <a:latin typeface="Lato"/>
                <a:ea typeface="Lato"/>
                <a:cs typeface="Lato"/>
                <a:sym typeface="Lato"/>
              </a:rPr>
              <a:t> and the number of citations that they have received in other publications.</a:t>
            </a:r>
            <a:endParaRPr sz="2400">
              <a:solidFill>
                <a:srgbClr val="1B1B1B"/>
              </a:solidFill>
              <a:latin typeface="Lato"/>
              <a:ea typeface="Lato"/>
              <a:cs typeface="Lato"/>
              <a:sym typeface="Lato"/>
            </a:endParaRPr>
          </a:p>
        </p:txBody>
      </p:sp>
      <p:sp>
        <p:nvSpPr>
          <p:cNvPr id="258" name="Google Shape;258;g33956f7bb0d_0_8"/>
          <p:cNvSpPr txBox="1"/>
          <p:nvPr>
            <p:ph type="title"/>
          </p:nvPr>
        </p:nvSpPr>
        <p:spPr>
          <a:xfrm>
            <a:off x="838200" y="365126"/>
            <a:ext cx="95382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sv-SE"/>
              <a:t>Indexes - convenient …?</a:t>
            </a:r>
            <a:endParaRPr/>
          </a:p>
        </p:txBody>
      </p:sp>
      <p:pic>
        <p:nvPicPr>
          <p:cNvPr id="259" name="Google Shape;259;g33956f7bb0d_0_8"/>
          <p:cNvPicPr preferRelativeResize="0"/>
          <p:nvPr/>
        </p:nvPicPr>
        <p:blipFill rotWithShape="1">
          <a:blip r:embed="rId3">
            <a:alphaModFix/>
          </a:blip>
          <a:srcRect b="0" l="0" r="0" t="0"/>
          <a:stretch/>
        </p:blipFill>
        <p:spPr>
          <a:xfrm>
            <a:off x="4330950" y="3098100"/>
            <a:ext cx="3406775" cy="3406775"/>
          </a:xfrm>
          <a:prstGeom prst="rect">
            <a:avLst/>
          </a:prstGeom>
          <a:noFill/>
          <a:ln>
            <a:noFill/>
          </a:ln>
        </p:spPr>
      </p:pic>
      <p:sp>
        <p:nvSpPr>
          <p:cNvPr id="260" name="Google Shape;260;g33956f7bb0d_0_8"/>
          <p:cNvSpPr txBox="1"/>
          <p:nvPr/>
        </p:nvSpPr>
        <p:spPr>
          <a:xfrm>
            <a:off x="8741275" y="6412825"/>
            <a:ext cx="3273600" cy="18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sv-SE" sz="1000" u="none" cap="none" strike="noStrike">
                <a:solidFill>
                  <a:srgbClr val="171616"/>
                </a:solidFill>
                <a:latin typeface="Arial"/>
                <a:ea typeface="Arial"/>
                <a:cs typeface="Arial"/>
                <a:sym typeface="Arial"/>
              </a:rPr>
              <a:t>Image: </a:t>
            </a:r>
            <a:r>
              <a:rPr b="0" i="0" lang="sv-SE" sz="1000" u="sng" cap="none" strike="noStrike">
                <a:solidFill>
                  <a:schemeClr val="hlink"/>
                </a:solidFill>
                <a:latin typeface="Arial"/>
                <a:ea typeface="Arial"/>
                <a:cs typeface="Arial"/>
                <a:sym typeface="Arial"/>
                <a:hlinkClick r:id="rId4"/>
              </a:rPr>
              <a:t>https://en.wikipedia.org/wiki/H-index</a:t>
            </a:r>
            <a:endParaRPr b="0" i="0" sz="1000" u="none" cap="none" strike="noStrike">
              <a:solidFill>
                <a:srgbClr val="171616"/>
              </a:solidFill>
              <a:latin typeface="Arial"/>
              <a:ea typeface="Arial"/>
              <a:cs typeface="Arial"/>
              <a:sym typeface="Arial"/>
            </a:endParaRPr>
          </a:p>
        </p:txBody>
      </p:sp>
      <p:sp>
        <p:nvSpPr>
          <p:cNvPr id="261" name="Google Shape;261;g33956f7bb0d_0_8"/>
          <p:cNvSpPr txBox="1"/>
          <p:nvPr/>
        </p:nvSpPr>
        <p:spPr>
          <a:xfrm>
            <a:off x="355000" y="3453200"/>
            <a:ext cx="3000000" cy="2253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lang="sv-SE" sz="2400">
                <a:solidFill>
                  <a:srgbClr val="54278F"/>
                </a:solidFill>
                <a:latin typeface="Lato"/>
                <a:ea typeface="Lato"/>
                <a:cs typeface="Lato"/>
                <a:sym typeface="Lato"/>
              </a:rPr>
              <a:t>E.g. </a:t>
            </a:r>
            <a:r>
              <a:rPr b="1" lang="sv-SE" sz="2400">
                <a:solidFill>
                  <a:srgbClr val="54278F"/>
                </a:solidFill>
                <a:latin typeface="Lato"/>
                <a:ea typeface="Lato"/>
                <a:cs typeface="Lato"/>
                <a:sym typeface="Lato"/>
              </a:rPr>
              <a:t>h-index = 6 </a:t>
            </a:r>
            <a:r>
              <a:rPr lang="sv-SE" sz="2400">
                <a:solidFill>
                  <a:srgbClr val="54278F"/>
                </a:solidFill>
                <a:latin typeface="Lato"/>
                <a:ea typeface="Lato"/>
                <a:cs typeface="Lato"/>
                <a:sym typeface="Lato"/>
              </a:rPr>
              <a:t>means </a:t>
            </a:r>
            <a:br>
              <a:rPr lang="sv-SE" sz="2400">
                <a:solidFill>
                  <a:srgbClr val="54278F"/>
                </a:solidFill>
                <a:latin typeface="Lato"/>
                <a:ea typeface="Lato"/>
                <a:cs typeface="Lato"/>
                <a:sym typeface="Lato"/>
              </a:rPr>
            </a:br>
            <a:r>
              <a:rPr lang="sv-SE" sz="2400">
                <a:solidFill>
                  <a:srgbClr val="54278F"/>
                </a:solidFill>
                <a:latin typeface="Lato"/>
                <a:ea typeface="Lato"/>
                <a:cs typeface="Lato"/>
                <a:sym typeface="Lato"/>
              </a:rPr>
              <a:t>6 papers </a:t>
            </a:r>
            <a:br>
              <a:rPr lang="sv-SE" sz="2400">
                <a:solidFill>
                  <a:srgbClr val="54278F"/>
                </a:solidFill>
                <a:latin typeface="Lato"/>
                <a:ea typeface="Lato"/>
                <a:cs typeface="Lato"/>
                <a:sym typeface="Lato"/>
              </a:rPr>
            </a:br>
            <a:r>
              <a:rPr lang="sv-SE" sz="2400">
                <a:solidFill>
                  <a:srgbClr val="54278F"/>
                </a:solidFill>
                <a:latin typeface="Lato"/>
                <a:ea typeface="Lato"/>
                <a:cs typeface="Lato"/>
                <a:sym typeface="Lato"/>
              </a:rPr>
              <a:t>were cited </a:t>
            </a:r>
            <a:br>
              <a:rPr lang="sv-SE" sz="2400">
                <a:solidFill>
                  <a:srgbClr val="54278F"/>
                </a:solidFill>
                <a:latin typeface="Lato"/>
                <a:ea typeface="Lato"/>
                <a:cs typeface="Lato"/>
                <a:sym typeface="Lato"/>
              </a:rPr>
            </a:br>
            <a:r>
              <a:rPr lang="sv-SE" sz="2400">
                <a:solidFill>
                  <a:srgbClr val="54278F"/>
                </a:solidFill>
                <a:latin typeface="Lato"/>
                <a:ea typeface="Lato"/>
                <a:cs typeface="Lato"/>
                <a:sym typeface="Lato"/>
              </a:rPr>
              <a:t>at least 6 times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g34a49d2c12d_0_2"/>
          <p:cNvSpPr txBox="1"/>
          <p:nvPr>
            <p:ph type="title"/>
          </p:nvPr>
        </p:nvSpPr>
        <p:spPr>
          <a:xfrm>
            <a:off x="838200" y="365126"/>
            <a:ext cx="95382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sv-SE"/>
              <a:t>Indexes - convenient but problematic</a:t>
            </a:r>
            <a:endParaRPr/>
          </a:p>
        </p:txBody>
      </p:sp>
      <p:pic>
        <p:nvPicPr>
          <p:cNvPr id="268" name="Google Shape;268;g34a49d2c12d_0_2" title="48173.jpg"/>
          <p:cNvPicPr preferRelativeResize="0"/>
          <p:nvPr/>
        </p:nvPicPr>
        <p:blipFill rotWithShape="1">
          <a:blip r:embed="rId3">
            <a:alphaModFix/>
          </a:blip>
          <a:srcRect b="0" l="0" r="0" t="0"/>
          <a:stretch/>
        </p:blipFill>
        <p:spPr>
          <a:xfrm>
            <a:off x="5062682" y="2735675"/>
            <a:ext cx="2572949" cy="2598323"/>
          </a:xfrm>
          <a:prstGeom prst="rect">
            <a:avLst/>
          </a:prstGeom>
          <a:noFill/>
          <a:ln>
            <a:noFill/>
          </a:ln>
        </p:spPr>
      </p:pic>
      <p:sp>
        <p:nvSpPr>
          <p:cNvPr id="269" name="Google Shape;269;g34a49d2c12d_0_2"/>
          <p:cNvSpPr txBox="1"/>
          <p:nvPr/>
        </p:nvSpPr>
        <p:spPr>
          <a:xfrm>
            <a:off x="8241900" y="1992850"/>
            <a:ext cx="2375100" cy="1087500"/>
          </a:xfrm>
          <a:prstGeom prst="rect">
            <a:avLst/>
          </a:prstGeom>
          <a:solidFill>
            <a:srgbClr val="D2C7D4"/>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1000"/>
              </a:spcBef>
              <a:spcAft>
                <a:spcPts val="0"/>
              </a:spcAft>
              <a:buClr>
                <a:srgbClr val="000000"/>
              </a:buClr>
              <a:buSzPts val="2000"/>
              <a:buFont typeface="Arial"/>
              <a:buNone/>
            </a:pPr>
            <a:r>
              <a:rPr b="0" i="0" lang="sv-SE" sz="2000" u="none" cap="none" strike="noStrike">
                <a:solidFill>
                  <a:srgbClr val="1B1B1B"/>
                </a:solidFill>
                <a:latin typeface="Lato"/>
                <a:ea typeface="Lato"/>
                <a:cs typeface="Lato"/>
                <a:sym typeface="Lato"/>
              </a:rPr>
              <a:t>100 papers, most cited no more than </a:t>
            </a:r>
            <a:r>
              <a:rPr lang="sv-SE" sz="2000">
                <a:solidFill>
                  <a:srgbClr val="1B1B1B"/>
                </a:solidFill>
                <a:latin typeface="Lato"/>
                <a:ea typeface="Lato"/>
                <a:cs typeface="Lato"/>
                <a:sym typeface="Lato"/>
              </a:rPr>
              <a:t>6</a:t>
            </a:r>
            <a:r>
              <a:rPr b="0" i="0" lang="sv-SE" sz="2000" u="none" cap="none" strike="noStrike">
                <a:solidFill>
                  <a:srgbClr val="1B1B1B"/>
                </a:solidFill>
                <a:latin typeface="Lato"/>
                <a:ea typeface="Lato"/>
                <a:cs typeface="Lato"/>
                <a:sym typeface="Lato"/>
              </a:rPr>
              <a:t> times </a:t>
            </a:r>
            <a:r>
              <a:rPr lang="sv-SE" sz="2000">
                <a:solidFill>
                  <a:srgbClr val="1B1B1B"/>
                </a:solidFill>
                <a:latin typeface="Lato"/>
                <a:ea typeface="Lato"/>
                <a:cs typeface="Lato"/>
                <a:sym typeface="Lato"/>
              </a:rPr>
              <a:t>h-i6</a:t>
            </a:r>
            <a:endParaRPr b="0" i="0" sz="2400" u="none" cap="none" strike="noStrike">
              <a:solidFill>
                <a:srgbClr val="171616"/>
              </a:solidFill>
              <a:latin typeface="Lato"/>
              <a:ea typeface="Lato"/>
              <a:cs typeface="Lato"/>
              <a:sym typeface="Lato"/>
            </a:endParaRPr>
          </a:p>
        </p:txBody>
      </p:sp>
      <p:sp>
        <p:nvSpPr>
          <p:cNvPr id="270" name="Google Shape;270;g34a49d2c12d_0_2"/>
          <p:cNvSpPr txBox="1"/>
          <p:nvPr/>
        </p:nvSpPr>
        <p:spPr>
          <a:xfrm>
            <a:off x="2145900" y="1992850"/>
            <a:ext cx="2375100" cy="1239900"/>
          </a:xfrm>
          <a:prstGeom prst="rect">
            <a:avLst/>
          </a:prstGeom>
          <a:solidFill>
            <a:srgbClr val="D2E5E7"/>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1000"/>
              </a:spcBef>
              <a:spcAft>
                <a:spcPts val="0"/>
              </a:spcAft>
              <a:buClr>
                <a:srgbClr val="000000"/>
              </a:buClr>
              <a:buSzPts val="2000"/>
              <a:buFont typeface="Arial"/>
              <a:buNone/>
            </a:pPr>
            <a:r>
              <a:rPr b="0" i="0" lang="sv-SE" sz="2000" u="none" cap="none" strike="noStrike">
                <a:solidFill>
                  <a:srgbClr val="1B1B1B"/>
                </a:solidFill>
                <a:latin typeface="Lato"/>
                <a:ea typeface="Lato"/>
                <a:cs typeface="Lato"/>
                <a:sym typeface="Lato"/>
              </a:rPr>
              <a:t>2 papers cited 1000+ times plus 4 cited 6 times </a:t>
            </a:r>
            <a:r>
              <a:rPr lang="sv-SE" sz="2000">
                <a:solidFill>
                  <a:srgbClr val="1B1B1B"/>
                </a:solidFill>
                <a:latin typeface="Lato"/>
                <a:ea typeface="Lato"/>
                <a:cs typeface="Lato"/>
                <a:sym typeface="Lato"/>
              </a:rPr>
              <a:t>h-i6</a:t>
            </a:r>
            <a:endParaRPr b="0" i="0" sz="2400" u="none" cap="none" strike="noStrike">
              <a:solidFill>
                <a:srgbClr val="171616"/>
              </a:solidFill>
              <a:latin typeface="Lato"/>
              <a:ea typeface="Lato"/>
              <a:cs typeface="Lato"/>
              <a:sym typeface="Lato"/>
            </a:endParaRPr>
          </a:p>
        </p:txBody>
      </p:sp>
      <p:sp>
        <p:nvSpPr>
          <p:cNvPr id="271" name="Google Shape;271;g34a49d2c12d_0_2"/>
          <p:cNvSpPr txBox="1"/>
          <p:nvPr/>
        </p:nvSpPr>
        <p:spPr>
          <a:xfrm>
            <a:off x="7937100" y="3545700"/>
            <a:ext cx="2375100" cy="729900"/>
          </a:xfrm>
          <a:prstGeom prst="rect">
            <a:avLst/>
          </a:prstGeom>
          <a:solidFill>
            <a:srgbClr val="D0D6D8"/>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1000"/>
              </a:spcBef>
              <a:spcAft>
                <a:spcPts val="0"/>
              </a:spcAft>
              <a:buClr>
                <a:srgbClr val="000000"/>
              </a:buClr>
              <a:buSzPts val="2000"/>
              <a:buFont typeface="Arial"/>
              <a:buNone/>
            </a:pPr>
            <a:r>
              <a:rPr b="0" i="0" lang="sv-SE" sz="2000" u="none" cap="none" strike="noStrike">
                <a:solidFill>
                  <a:srgbClr val="1B1B1B"/>
                </a:solidFill>
                <a:latin typeface="Lato"/>
                <a:ea typeface="Lato"/>
                <a:cs typeface="Lato"/>
                <a:sym typeface="Lato"/>
              </a:rPr>
              <a:t>reviews</a:t>
            </a:r>
            <a:br>
              <a:rPr b="0" i="0" lang="sv-SE" sz="2000" u="none" cap="none" strike="noStrike">
                <a:solidFill>
                  <a:srgbClr val="1B1B1B"/>
                </a:solidFill>
                <a:latin typeface="Lato"/>
                <a:ea typeface="Lato"/>
                <a:cs typeface="Lato"/>
                <a:sym typeface="Lato"/>
              </a:rPr>
            </a:br>
            <a:r>
              <a:rPr b="0" i="0" lang="sv-SE" sz="2000" u="none" cap="none" strike="noStrike">
                <a:solidFill>
                  <a:srgbClr val="1B1B1B"/>
                </a:solidFill>
                <a:latin typeface="Lato"/>
                <a:ea typeface="Lato"/>
                <a:cs typeface="Lato"/>
                <a:sym typeface="Lato"/>
              </a:rPr>
              <a:t>vs. original work</a:t>
            </a:r>
            <a:endParaRPr b="0" i="0" sz="2000" u="none" cap="none" strike="noStrike">
              <a:solidFill>
                <a:srgbClr val="1B1B1B"/>
              </a:solidFill>
              <a:latin typeface="Lato"/>
              <a:ea typeface="Lato"/>
              <a:cs typeface="Lato"/>
              <a:sym typeface="Lato"/>
            </a:endParaRPr>
          </a:p>
        </p:txBody>
      </p:sp>
      <p:sp>
        <p:nvSpPr>
          <p:cNvPr id="272" name="Google Shape;272;g34a49d2c12d_0_2"/>
          <p:cNvSpPr txBox="1"/>
          <p:nvPr/>
        </p:nvSpPr>
        <p:spPr>
          <a:xfrm>
            <a:off x="4736700" y="5105400"/>
            <a:ext cx="1939200" cy="830100"/>
          </a:xfrm>
          <a:prstGeom prst="rect">
            <a:avLst/>
          </a:prstGeom>
          <a:solidFill>
            <a:srgbClr val="D2C7D4"/>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r">
              <a:lnSpc>
                <a:spcPct val="115000"/>
              </a:lnSpc>
              <a:spcBef>
                <a:spcPts val="1000"/>
              </a:spcBef>
              <a:spcAft>
                <a:spcPts val="0"/>
              </a:spcAft>
              <a:buClr>
                <a:srgbClr val="000000"/>
              </a:buClr>
              <a:buSzPts val="2000"/>
              <a:buFont typeface="Arial"/>
              <a:buNone/>
            </a:pPr>
            <a:r>
              <a:rPr b="0" i="0" lang="sv-SE" sz="2000" u="none" cap="none" strike="noStrike">
                <a:solidFill>
                  <a:srgbClr val="1B1B1B"/>
                </a:solidFill>
                <a:latin typeface="Lato"/>
                <a:ea typeface="Lato"/>
                <a:cs typeface="Lato"/>
                <a:sym typeface="Lato"/>
              </a:rPr>
              <a:t>granularity </a:t>
            </a:r>
            <a:br>
              <a:rPr b="0" i="0" lang="sv-SE" sz="2000" u="none" cap="none" strike="noStrike">
                <a:solidFill>
                  <a:srgbClr val="1B1B1B"/>
                </a:solidFill>
                <a:latin typeface="Lato"/>
                <a:ea typeface="Lato"/>
                <a:cs typeface="Lato"/>
                <a:sym typeface="Lato"/>
              </a:rPr>
            </a:br>
            <a:r>
              <a:rPr b="0" i="0" lang="sv-SE" sz="2000" u="none" cap="none" strike="noStrike">
                <a:solidFill>
                  <a:srgbClr val="1B1B1B"/>
                </a:solidFill>
                <a:latin typeface="Lato"/>
                <a:ea typeface="Lato"/>
                <a:cs typeface="Lato"/>
                <a:sym typeface="Lato"/>
              </a:rPr>
              <a:t>of publications</a:t>
            </a:r>
            <a:endParaRPr b="0" i="0" sz="2000" u="none" cap="none" strike="noStrike">
              <a:solidFill>
                <a:srgbClr val="1B1B1B"/>
              </a:solidFill>
              <a:latin typeface="Lato"/>
              <a:ea typeface="Lato"/>
              <a:cs typeface="Lato"/>
              <a:sym typeface="Lato"/>
            </a:endParaRPr>
          </a:p>
        </p:txBody>
      </p:sp>
      <p:sp>
        <p:nvSpPr>
          <p:cNvPr id="273" name="Google Shape;273;g34a49d2c12d_0_2"/>
          <p:cNvSpPr txBox="1"/>
          <p:nvPr/>
        </p:nvSpPr>
        <p:spPr>
          <a:xfrm>
            <a:off x="0" y="6345275"/>
            <a:ext cx="3000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sv-SE" sz="1200" u="sng" cap="none" strike="noStrike">
                <a:solidFill>
                  <a:schemeClr val="hlink"/>
                </a:solidFill>
                <a:latin typeface="Calibri"/>
                <a:ea typeface="Calibri"/>
                <a:cs typeface="Calibri"/>
                <a:sym typeface="Calibri"/>
                <a:hlinkClick r:id="rId4"/>
              </a:rPr>
              <a:t>Image by brgfx on Freepik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g34a49d2c12d_0_16"/>
          <p:cNvSpPr txBox="1"/>
          <p:nvPr>
            <p:ph type="title"/>
          </p:nvPr>
        </p:nvSpPr>
        <p:spPr>
          <a:xfrm>
            <a:off x="838200" y="365126"/>
            <a:ext cx="9538200" cy="83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sv-SE"/>
              <a:t>Indexes - convenient but problematic</a:t>
            </a:r>
            <a:endParaRPr/>
          </a:p>
        </p:txBody>
      </p:sp>
      <p:pic>
        <p:nvPicPr>
          <p:cNvPr id="280" name="Google Shape;280;g34a49d2c12d_0_16" title="48173.jpg"/>
          <p:cNvPicPr preferRelativeResize="0"/>
          <p:nvPr/>
        </p:nvPicPr>
        <p:blipFill rotWithShape="1">
          <a:blip r:embed="rId3">
            <a:alphaModFix/>
          </a:blip>
          <a:srcRect b="0" l="0" r="0" t="0"/>
          <a:stretch/>
        </p:blipFill>
        <p:spPr>
          <a:xfrm>
            <a:off x="5062682" y="2735675"/>
            <a:ext cx="2572949" cy="2598323"/>
          </a:xfrm>
          <a:prstGeom prst="rect">
            <a:avLst/>
          </a:prstGeom>
          <a:noFill/>
          <a:ln>
            <a:noFill/>
          </a:ln>
        </p:spPr>
      </p:pic>
      <p:sp>
        <p:nvSpPr>
          <p:cNvPr id="281" name="Google Shape;281;g34a49d2c12d_0_16"/>
          <p:cNvSpPr txBox="1"/>
          <p:nvPr/>
        </p:nvSpPr>
        <p:spPr>
          <a:xfrm>
            <a:off x="8241900" y="1992850"/>
            <a:ext cx="2375100" cy="1087500"/>
          </a:xfrm>
          <a:prstGeom prst="rect">
            <a:avLst/>
          </a:prstGeom>
          <a:solidFill>
            <a:srgbClr val="D2C7D4"/>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1000"/>
              </a:spcBef>
              <a:spcAft>
                <a:spcPts val="0"/>
              </a:spcAft>
              <a:buClr>
                <a:srgbClr val="000000"/>
              </a:buClr>
              <a:buSzPts val="2000"/>
              <a:buFont typeface="Arial"/>
              <a:buNone/>
            </a:pPr>
            <a:r>
              <a:rPr b="0" i="0" lang="sv-SE" sz="2000" u="none" cap="none" strike="noStrike">
                <a:solidFill>
                  <a:srgbClr val="7F7F7F"/>
                </a:solidFill>
                <a:latin typeface="Lato"/>
                <a:ea typeface="Lato"/>
                <a:cs typeface="Lato"/>
                <a:sym typeface="Lato"/>
              </a:rPr>
              <a:t>100 papers, most cited no more than </a:t>
            </a:r>
            <a:r>
              <a:rPr lang="sv-SE" sz="2000">
                <a:solidFill>
                  <a:srgbClr val="7F7F7F"/>
                </a:solidFill>
                <a:latin typeface="Lato"/>
                <a:ea typeface="Lato"/>
                <a:cs typeface="Lato"/>
                <a:sym typeface="Lato"/>
              </a:rPr>
              <a:t>6</a:t>
            </a:r>
            <a:r>
              <a:rPr b="0" i="0" lang="sv-SE" sz="2000" u="none" cap="none" strike="noStrike">
                <a:solidFill>
                  <a:srgbClr val="7F7F7F"/>
                </a:solidFill>
                <a:latin typeface="Lato"/>
                <a:ea typeface="Lato"/>
                <a:cs typeface="Lato"/>
                <a:sym typeface="Lato"/>
              </a:rPr>
              <a:t> times </a:t>
            </a:r>
            <a:r>
              <a:rPr lang="sv-SE" sz="2000">
                <a:solidFill>
                  <a:srgbClr val="7F7F7F"/>
                </a:solidFill>
                <a:latin typeface="Lato"/>
                <a:ea typeface="Lato"/>
                <a:cs typeface="Lato"/>
                <a:sym typeface="Lato"/>
              </a:rPr>
              <a:t>h-i6</a:t>
            </a:r>
            <a:endParaRPr b="0" i="0" sz="2400" u="none" cap="none" strike="noStrike">
              <a:solidFill>
                <a:srgbClr val="7F7F7F"/>
              </a:solidFill>
              <a:latin typeface="Lato"/>
              <a:ea typeface="Lato"/>
              <a:cs typeface="Lato"/>
              <a:sym typeface="Lato"/>
            </a:endParaRPr>
          </a:p>
        </p:txBody>
      </p:sp>
      <p:sp>
        <p:nvSpPr>
          <p:cNvPr id="282" name="Google Shape;282;g34a49d2c12d_0_16"/>
          <p:cNvSpPr txBox="1"/>
          <p:nvPr/>
        </p:nvSpPr>
        <p:spPr>
          <a:xfrm>
            <a:off x="2145900" y="1992850"/>
            <a:ext cx="2375100" cy="1239900"/>
          </a:xfrm>
          <a:prstGeom prst="rect">
            <a:avLst/>
          </a:prstGeom>
          <a:solidFill>
            <a:srgbClr val="D2E5E7"/>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1000"/>
              </a:spcBef>
              <a:spcAft>
                <a:spcPts val="0"/>
              </a:spcAft>
              <a:buClr>
                <a:srgbClr val="000000"/>
              </a:buClr>
              <a:buSzPts val="2000"/>
              <a:buFont typeface="Arial"/>
              <a:buNone/>
            </a:pPr>
            <a:r>
              <a:rPr b="0" i="0" lang="sv-SE" sz="2000" u="none" cap="none" strike="noStrike">
                <a:solidFill>
                  <a:srgbClr val="7F7F7F"/>
                </a:solidFill>
                <a:latin typeface="Lato"/>
                <a:ea typeface="Lato"/>
                <a:cs typeface="Lato"/>
                <a:sym typeface="Lato"/>
              </a:rPr>
              <a:t>2 papers cited 1000+ times plus 4 cited 6 times </a:t>
            </a:r>
            <a:r>
              <a:rPr lang="sv-SE" sz="2000">
                <a:solidFill>
                  <a:srgbClr val="7F7F7F"/>
                </a:solidFill>
                <a:latin typeface="Lato"/>
                <a:ea typeface="Lato"/>
                <a:cs typeface="Lato"/>
                <a:sym typeface="Lato"/>
              </a:rPr>
              <a:t>h-i6</a:t>
            </a:r>
            <a:endParaRPr b="0" i="0" sz="2400" u="none" cap="none" strike="noStrike">
              <a:solidFill>
                <a:srgbClr val="7F7F7F"/>
              </a:solidFill>
              <a:latin typeface="Lato"/>
              <a:ea typeface="Lato"/>
              <a:cs typeface="Lato"/>
              <a:sym typeface="Lato"/>
            </a:endParaRPr>
          </a:p>
        </p:txBody>
      </p:sp>
      <p:sp>
        <p:nvSpPr>
          <p:cNvPr id="283" name="Google Shape;283;g34a49d2c12d_0_16"/>
          <p:cNvSpPr txBox="1"/>
          <p:nvPr/>
        </p:nvSpPr>
        <p:spPr>
          <a:xfrm>
            <a:off x="2145900" y="3698100"/>
            <a:ext cx="2679900" cy="1239900"/>
          </a:xfrm>
          <a:prstGeom prst="rect">
            <a:avLst/>
          </a:prstGeom>
          <a:solidFill>
            <a:schemeClr val="accent5"/>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1000"/>
              </a:spcBef>
              <a:spcAft>
                <a:spcPts val="0"/>
              </a:spcAft>
              <a:buClr>
                <a:srgbClr val="000000"/>
              </a:buClr>
              <a:buSzPts val="2000"/>
              <a:buFont typeface="Arial"/>
              <a:buNone/>
            </a:pPr>
            <a:r>
              <a:rPr b="0" i="0" lang="sv-SE" sz="2000" u="none" cap="none" strike="noStrike">
                <a:solidFill>
                  <a:srgbClr val="1B1B1B"/>
                </a:solidFill>
                <a:latin typeface="Lato"/>
                <a:ea typeface="Lato"/>
                <a:cs typeface="Lato"/>
                <a:sym typeface="Lato"/>
              </a:rPr>
              <a:t>many publications with many authors</a:t>
            </a:r>
            <a:br>
              <a:rPr b="0" i="0" lang="sv-SE" sz="2000" u="none" cap="none" strike="noStrike">
                <a:solidFill>
                  <a:srgbClr val="1B1B1B"/>
                </a:solidFill>
                <a:latin typeface="Lato"/>
                <a:ea typeface="Lato"/>
                <a:cs typeface="Lato"/>
                <a:sym typeface="Lato"/>
              </a:rPr>
            </a:br>
            <a:r>
              <a:rPr b="0" i="0" lang="sv-SE" sz="2000" u="none" cap="none" strike="noStrike">
                <a:solidFill>
                  <a:srgbClr val="1B1B1B"/>
                </a:solidFill>
                <a:latin typeface="Lato"/>
                <a:ea typeface="Lato"/>
                <a:cs typeface="Lato"/>
                <a:sym typeface="Lato"/>
              </a:rPr>
              <a:t>vs. single person work</a:t>
            </a:r>
            <a:endParaRPr b="0" i="0" sz="2000" u="none" cap="none" strike="noStrike">
              <a:solidFill>
                <a:srgbClr val="1B1B1B"/>
              </a:solidFill>
              <a:latin typeface="Lato"/>
              <a:ea typeface="Lato"/>
              <a:cs typeface="Lato"/>
              <a:sym typeface="Lato"/>
            </a:endParaRPr>
          </a:p>
        </p:txBody>
      </p:sp>
      <p:sp>
        <p:nvSpPr>
          <p:cNvPr id="284" name="Google Shape;284;g34a49d2c12d_0_16"/>
          <p:cNvSpPr txBox="1"/>
          <p:nvPr/>
        </p:nvSpPr>
        <p:spPr>
          <a:xfrm>
            <a:off x="7937100" y="3545700"/>
            <a:ext cx="2375100" cy="729900"/>
          </a:xfrm>
          <a:prstGeom prst="rect">
            <a:avLst/>
          </a:prstGeom>
          <a:solidFill>
            <a:srgbClr val="D0D6D8"/>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1000"/>
              </a:spcBef>
              <a:spcAft>
                <a:spcPts val="0"/>
              </a:spcAft>
              <a:buClr>
                <a:srgbClr val="000000"/>
              </a:buClr>
              <a:buSzPts val="2000"/>
              <a:buFont typeface="Arial"/>
              <a:buNone/>
            </a:pPr>
            <a:r>
              <a:rPr b="0" i="0" lang="sv-SE" sz="2000" u="none" cap="none" strike="noStrike">
                <a:solidFill>
                  <a:srgbClr val="1B1B1B"/>
                </a:solidFill>
                <a:latin typeface="Lato"/>
                <a:ea typeface="Lato"/>
                <a:cs typeface="Lato"/>
                <a:sym typeface="Lato"/>
              </a:rPr>
              <a:t>reviews</a:t>
            </a:r>
            <a:br>
              <a:rPr b="0" i="0" lang="sv-SE" sz="2000" u="none" cap="none" strike="noStrike">
                <a:solidFill>
                  <a:srgbClr val="1B1B1B"/>
                </a:solidFill>
                <a:latin typeface="Lato"/>
                <a:ea typeface="Lato"/>
                <a:cs typeface="Lato"/>
                <a:sym typeface="Lato"/>
              </a:rPr>
            </a:br>
            <a:r>
              <a:rPr b="0" i="0" lang="sv-SE" sz="2000" u="none" cap="none" strike="noStrike">
                <a:solidFill>
                  <a:srgbClr val="1B1B1B"/>
                </a:solidFill>
                <a:latin typeface="Lato"/>
                <a:ea typeface="Lato"/>
                <a:cs typeface="Lato"/>
                <a:sym typeface="Lato"/>
              </a:rPr>
              <a:t>vs. original work</a:t>
            </a:r>
            <a:endParaRPr b="0" i="0" sz="2000" u="none" cap="none" strike="noStrike">
              <a:solidFill>
                <a:srgbClr val="1B1B1B"/>
              </a:solidFill>
              <a:latin typeface="Lato"/>
              <a:ea typeface="Lato"/>
              <a:cs typeface="Lato"/>
              <a:sym typeface="Lato"/>
            </a:endParaRPr>
          </a:p>
        </p:txBody>
      </p:sp>
      <p:sp>
        <p:nvSpPr>
          <p:cNvPr id="285" name="Google Shape;285;g34a49d2c12d_0_16"/>
          <p:cNvSpPr txBox="1"/>
          <p:nvPr/>
        </p:nvSpPr>
        <p:spPr>
          <a:xfrm>
            <a:off x="7327500" y="4764900"/>
            <a:ext cx="2375100" cy="729900"/>
          </a:xfrm>
          <a:prstGeom prst="rect">
            <a:avLst/>
          </a:prstGeom>
          <a:solidFill>
            <a:srgbClr val="C0D6D8"/>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1000"/>
              </a:spcBef>
              <a:spcAft>
                <a:spcPts val="0"/>
              </a:spcAft>
              <a:buClr>
                <a:srgbClr val="000000"/>
              </a:buClr>
              <a:buSzPts val="2000"/>
              <a:buFont typeface="Arial"/>
              <a:buNone/>
            </a:pPr>
            <a:r>
              <a:rPr b="0" i="0" lang="sv-SE" sz="2000" u="none" cap="none" strike="noStrike">
                <a:solidFill>
                  <a:srgbClr val="1B1B1B"/>
                </a:solidFill>
                <a:latin typeface="Lato"/>
                <a:ea typeface="Lato"/>
                <a:cs typeface="Lato"/>
                <a:sym typeface="Lato"/>
              </a:rPr>
              <a:t>young researchers’ penalty</a:t>
            </a:r>
            <a:endParaRPr b="0" i="0" sz="2000" u="none" cap="none" strike="noStrike">
              <a:solidFill>
                <a:srgbClr val="1B1B1B"/>
              </a:solidFill>
              <a:latin typeface="Lato"/>
              <a:ea typeface="Lato"/>
              <a:cs typeface="Lato"/>
              <a:sym typeface="Lato"/>
            </a:endParaRPr>
          </a:p>
        </p:txBody>
      </p:sp>
      <p:sp>
        <p:nvSpPr>
          <p:cNvPr id="286" name="Google Shape;286;g34a49d2c12d_0_16"/>
          <p:cNvSpPr txBox="1"/>
          <p:nvPr/>
        </p:nvSpPr>
        <p:spPr>
          <a:xfrm>
            <a:off x="5193900" y="1799225"/>
            <a:ext cx="2375100" cy="929100"/>
          </a:xfrm>
          <a:prstGeom prst="rect">
            <a:avLst/>
          </a:prstGeom>
          <a:solidFill>
            <a:srgbClr val="D3E4A3"/>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1000"/>
              </a:spcBef>
              <a:spcAft>
                <a:spcPts val="0"/>
              </a:spcAft>
              <a:buClr>
                <a:srgbClr val="000000"/>
              </a:buClr>
              <a:buSzPts val="2000"/>
              <a:buFont typeface="Arial"/>
              <a:buNone/>
            </a:pPr>
            <a:r>
              <a:rPr b="0" i="0" lang="sv-SE" sz="2000" u="none" cap="none" strike="noStrike">
                <a:solidFill>
                  <a:srgbClr val="1B1B1B"/>
                </a:solidFill>
                <a:latin typeface="Lato"/>
                <a:ea typeface="Lato"/>
                <a:cs typeface="Lato"/>
                <a:sym typeface="Lato"/>
              </a:rPr>
              <a:t>difficult to compare different fields</a:t>
            </a:r>
            <a:endParaRPr b="0" i="0" sz="2000" u="none" cap="none" strike="noStrike">
              <a:solidFill>
                <a:srgbClr val="1B1B1B"/>
              </a:solidFill>
              <a:latin typeface="Lato"/>
              <a:ea typeface="Lato"/>
              <a:cs typeface="Lato"/>
              <a:sym typeface="Lato"/>
            </a:endParaRPr>
          </a:p>
        </p:txBody>
      </p:sp>
      <p:sp>
        <p:nvSpPr>
          <p:cNvPr id="287" name="Google Shape;287;g34a49d2c12d_0_16"/>
          <p:cNvSpPr txBox="1"/>
          <p:nvPr/>
        </p:nvSpPr>
        <p:spPr>
          <a:xfrm>
            <a:off x="4736700" y="5105400"/>
            <a:ext cx="1939200" cy="830100"/>
          </a:xfrm>
          <a:prstGeom prst="rect">
            <a:avLst/>
          </a:prstGeom>
          <a:solidFill>
            <a:srgbClr val="D2C7D4"/>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r">
              <a:lnSpc>
                <a:spcPct val="115000"/>
              </a:lnSpc>
              <a:spcBef>
                <a:spcPts val="1000"/>
              </a:spcBef>
              <a:spcAft>
                <a:spcPts val="0"/>
              </a:spcAft>
              <a:buClr>
                <a:srgbClr val="000000"/>
              </a:buClr>
              <a:buSzPts val="2000"/>
              <a:buFont typeface="Arial"/>
              <a:buNone/>
            </a:pPr>
            <a:r>
              <a:rPr b="0" i="0" lang="sv-SE" sz="2000" u="none" cap="none" strike="noStrike">
                <a:solidFill>
                  <a:srgbClr val="1B1B1B"/>
                </a:solidFill>
                <a:latin typeface="Lato"/>
                <a:ea typeface="Lato"/>
                <a:cs typeface="Lato"/>
                <a:sym typeface="Lato"/>
              </a:rPr>
              <a:t>granularity </a:t>
            </a:r>
            <a:br>
              <a:rPr b="0" i="0" lang="sv-SE" sz="2000" u="none" cap="none" strike="noStrike">
                <a:solidFill>
                  <a:srgbClr val="1B1B1B"/>
                </a:solidFill>
                <a:latin typeface="Lato"/>
                <a:ea typeface="Lato"/>
                <a:cs typeface="Lato"/>
                <a:sym typeface="Lato"/>
              </a:rPr>
            </a:br>
            <a:r>
              <a:rPr b="0" i="0" lang="sv-SE" sz="2000" u="none" cap="none" strike="noStrike">
                <a:solidFill>
                  <a:srgbClr val="1B1B1B"/>
                </a:solidFill>
                <a:latin typeface="Lato"/>
                <a:ea typeface="Lato"/>
                <a:cs typeface="Lato"/>
                <a:sym typeface="Lato"/>
              </a:rPr>
              <a:t>of publications</a:t>
            </a:r>
            <a:endParaRPr b="0" i="0" sz="2000" u="none" cap="none" strike="noStrike">
              <a:solidFill>
                <a:srgbClr val="1B1B1B"/>
              </a:solidFill>
              <a:latin typeface="Lato"/>
              <a:ea typeface="Lato"/>
              <a:cs typeface="Lato"/>
              <a:sym typeface="Lato"/>
            </a:endParaRPr>
          </a:p>
        </p:txBody>
      </p:sp>
      <p:sp>
        <p:nvSpPr>
          <p:cNvPr id="288" name="Google Shape;288;g34a49d2c12d_0_16"/>
          <p:cNvSpPr txBox="1"/>
          <p:nvPr/>
        </p:nvSpPr>
        <p:spPr>
          <a:xfrm>
            <a:off x="0" y="6345275"/>
            <a:ext cx="3000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sv-SE" sz="1200" u="sng" cap="none" strike="noStrike">
                <a:solidFill>
                  <a:schemeClr val="hlink"/>
                </a:solidFill>
                <a:latin typeface="Calibri"/>
                <a:ea typeface="Calibri"/>
                <a:cs typeface="Calibri"/>
                <a:sym typeface="Calibri"/>
                <a:hlinkClick r:id="rId4"/>
              </a:rPr>
              <a:t>Image by brgfx on Freepik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ciLifeLab PPT_light">
  <a:themeElements>
    <a:clrScheme name="Custom 1">
      <a:dk1>
        <a:srgbClr val="000000"/>
      </a:dk1>
      <a:lt1>
        <a:srgbClr val="FFFFFF"/>
      </a:lt1>
      <a:dk2>
        <a:srgbClr val="44546A"/>
      </a:dk2>
      <a:lt2>
        <a:srgbClr val="E7E6E6"/>
      </a:lt2>
      <a:accent1>
        <a:srgbClr val="A7C947"/>
      </a:accent1>
      <a:accent2>
        <a:srgbClr val="045C64"/>
      </a:accent2>
      <a:accent3>
        <a:srgbClr val="4C979F"/>
      </a:accent3>
      <a:accent4>
        <a:srgbClr val="491F53"/>
      </a:accent4>
      <a:accent5>
        <a:srgbClr val="E9F2D1"/>
      </a:accent5>
      <a:accent6>
        <a:srgbClr val="A6A6A6"/>
      </a:accent6>
      <a:hlink>
        <a:srgbClr val="045B63"/>
      </a:hlink>
      <a:folHlink>
        <a:srgbClr val="045C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2020-04-23T10:16:21Z</dcterms:created>
  <dc:creator>Karin Nedler</dc:creator>
</cp:coreProperties>
</file>